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8"/>
  </p:notesMasterIdLst>
  <p:sldIdLst>
    <p:sldId id="256" r:id="rId5"/>
    <p:sldId id="267" r:id="rId6"/>
    <p:sldId id="257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80" r:id="rId15"/>
    <p:sldId id="266" r:id="rId16"/>
    <p:sldId id="268" r:id="rId17"/>
    <p:sldId id="269" r:id="rId18"/>
    <p:sldId id="271" r:id="rId19"/>
    <p:sldId id="272" r:id="rId20"/>
    <p:sldId id="273" r:id="rId21"/>
    <p:sldId id="275" r:id="rId22"/>
    <p:sldId id="276" r:id="rId23"/>
    <p:sldId id="279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8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25126-5E5E-4ED5-B298-1A08B8206425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81FA1-27BA-405A-88B6-314E2A4B22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9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BCEA-A48B-4A82-B691-FD5184DF707D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0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BCEA-A48B-4A82-B691-FD5184DF707D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6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BCEA-A48B-4A82-B691-FD5184DF707D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BCEA-A48B-4A82-B691-FD5184DF707D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4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BCEA-A48B-4A82-B691-FD5184DF707D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2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71DE-0952-4456-8C10-AEE3734F2250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27C2-6E03-4AED-9785-B10DD3F3D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49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71DE-0952-4456-8C10-AEE3734F2250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27C2-6E03-4AED-9785-B10DD3F3D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51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71DE-0952-4456-8C10-AEE3734F2250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27C2-6E03-4AED-9785-B10DD3F3D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06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24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1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58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86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01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79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94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71DE-0952-4456-8C10-AEE3734F2250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27C2-6E03-4AED-9785-B10DD3F3D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154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68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07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17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55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61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24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32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85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3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71DE-0952-4456-8C10-AEE3734F2250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27C2-6E03-4AED-9785-B10DD3F3D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331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18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88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96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322C-546E-4E2E-84FF-E9919412564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3D8E-437A-4FEE-B59C-531A3F513AD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57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322C-546E-4E2E-84FF-E9919412564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3D8E-437A-4FEE-B59C-531A3F513AD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07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322C-546E-4E2E-84FF-E9919412564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3D8E-437A-4FEE-B59C-531A3F513AD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07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322C-546E-4E2E-84FF-E9919412564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3D8E-437A-4FEE-B59C-531A3F513AD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12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322C-546E-4E2E-84FF-E9919412564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3D8E-437A-4FEE-B59C-531A3F513AD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69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322C-546E-4E2E-84FF-E9919412564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3D8E-437A-4FEE-B59C-531A3F513AD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6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71DE-0952-4456-8C10-AEE3734F2250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27C2-6E03-4AED-9785-B10DD3F3D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6516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322C-546E-4E2E-84FF-E9919412564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3D8E-437A-4FEE-B59C-531A3F513AD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17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322C-546E-4E2E-84FF-E9919412564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3D8E-437A-4FEE-B59C-531A3F513AD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34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322C-546E-4E2E-84FF-E9919412564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3D8E-437A-4FEE-B59C-531A3F513AD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4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322C-546E-4E2E-84FF-E9919412564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3D8E-437A-4FEE-B59C-531A3F513AD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25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322C-546E-4E2E-84FF-E9919412564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3D8E-437A-4FEE-B59C-531A3F513AD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71DE-0952-4456-8C10-AEE3734F2250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27C2-6E03-4AED-9785-B10DD3F3D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10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71DE-0952-4456-8C10-AEE3734F2250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27C2-6E03-4AED-9785-B10DD3F3D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1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71DE-0952-4456-8C10-AEE3734F2250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27C2-6E03-4AED-9785-B10DD3F3D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478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71DE-0952-4456-8C10-AEE3734F2250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27C2-6E03-4AED-9785-B10DD3F3D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34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71DE-0952-4456-8C10-AEE3734F2250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27C2-6E03-4AED-9785-B10DD3F3D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91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571DE-0952-4456-8C10-AEE3734F2250}" type="datetimeFigureOut">
              <a:rPr lang="ko-KR" altLang="en-US" smtClean="0"/>
              <a:t>2025-06-10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827C2-6E03-4AED-9785-B10DD3F3D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252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C4008-DA20-4340-BA9B-A16ECAEFA82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4274-7EA6-4732-919E-C5BAB5E3E7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0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322C-546E-4E2E-84FF-E9919412564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53D8E-437A-4FEE-B59C-531A3F513AD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혼돈의 글로벌 시대</a:t>
            </a:r>
            <a:r>
              <a:rPr lang="en-US" altLang="ko-KR" dirty="0" smtClean="0"/>
              <a:t>, </a:t>
            </a:r>
            <a:br>
              <a:rPr lang="en-US" altLang="ko-KR" dirty="0" smtClean="0"/>
            </a:br>
            <a:r>
              <a:rPr lang="ko-KR" altLang="en-US" dirty="0" smtClean="0"/>
              <a:t>공동체주의를 말하다 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강연자</a:t>
            </a:r>
            <a:r>
              <a:rPr lang="en-US" altLang="ko-KR" dirty="0" smtClean="0"/>
              <a:t>: </a:t>
            </a:r>
            <a:r>
              <a:rPr lang="ko-KR" altLang="en-US" dirty="0" smtClean="0"/>
              <a:t>최 </a:t>
            </a:r>
            <a:r>
              <a:rPr lang="ko-KR" altLang="en-US" dirty="0" smtClean="0"/>
              <a:t>영 종 </a:t>
            </a:r>
            <a:r>
              <a:rPr lang="en-US" altLang="ko-KR" dirty="0" smtClean="0"/>
              <a:t>(</a:t>
            </a:r>
            <a:r>
              <a:rPr lang="ko-KR" altLang="en-US" dirty="0" smtClean="0"/>
              <a:t>가톨릭대 국제학부 교수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한국의 정치경제 </a:t>
            </a:r>
            <a:r>
              <a:rPr lang="en-US" altLang="ko-KR" dirty="0" smtClean="0"/>
              <a:t>2025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endParaRPr lang="en-US" altLang="ko-KR" dirty="0"/>
          </a:p>
          <a:p>
            <a:r>
              <a:rPr lang="ko-KR" altLang="en-US" dirty="0" smtClean="0"/>
              <a:t>일시</a:t>
            </a:r>
            <a:r>
              <a:rPr lang="en-US" altLang="ko-KR" dirty="0" smtClean="0"/>
              <a:t>: 2025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34790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o-KR" altLang="en-US" sz="1800" b="1" dirty="0" smtClean="0"/>
              <a:t>생각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의식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정체성 중시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구성주의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의식은 </a:t>
            </a:r>
            <a:r>
              <a:rPr lang="ko-KR" altLang="en-US" sz="1800" dirty="0" smtClean="0"/>
              <a:t>도로망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자아는</a:t>
            </a:r>
            <a:r>
              <a:rPr lang="ko-KR" altLang="en-US" sz="1800" dirty="0" smtClean="0"/>
              <a:t> 자동차 </a:t>
            </a:r>
            <a:r>
              <a:rPr lang="en-US" altLang="ko-KR" sz="1800" dirty="0" smtClean="0"/>
              <a:t>&amp; </a:t>
            </a:r>
            <a:r>
              <a:rPr lang="ko-KR" altLang="en-US" sz="1800" dirty="0" smtClean="0"/>
              <a:t>사고 주체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정체성은 운전자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</a:t>
            </a:r>
            <a:r>
              <a:rPr lang="ko-KR" altLang="en-US" sz="1800" dirty="0" smtClean="0"/>
              <a:t>개성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운전습관</a:t>
            </a:r>
            <a:endParaRPr lang="en-US" altLang="ko-KR" sz="18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의식은 </a:t>
            </a:r>
            <a:r>
              <a:rPr lang="ko-KR" altLang="en-US" sz="1800" dirty="0"/>
              <a:t>생각으로 고정되고</a:t>
            </a:r>
            <a:r>
              <a:rPr lang="en-US" altLang="ko-KR" sz="1800" dirty="0"/>
              <a:t>, </a:t>
            </a:r>
            <a:r>
              <a:rPr lang="ko-KR" altLang="en-US" sz="1800" dirty="0"/>
              <a:t>생각의 일관된 체계가 </a:t>
            </a:r>
            <a:r>
              <a:rPr lang="ko-KR" altLang="en-US" sz="1800" dirty="0" smtClean="0"/>
              <a:t>이념이고 정체성이다</a:t>
            </a:r>
            <a:endParaRPr lang="en-US" altLang="ko-KR" sz="18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관념적 요소의 중요성 </a:t>
            </a:r>
            <a:endParaRPr lang="en-US" altLang="ko-KR" sz="18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관념적</a:t>
            </a:r>
            <a:r>
              <a:rPr lang="en-US" altLang="ko-KR" sz="1800" dirty="0" smtClean="0"/>
              <a:t>(ideational), </a:t>
            </a:r>
            <a:r>
              <a:rPr lang="ko-KR" altLang="en-US" sz="1800" dirty="0" smtClean="0"/>
              <a:t>물질적</a:t>
            </a:r>
            <a:r>
              <a:rPr lang="en-US" altLang="ko-KR" sz="1800" dirty="0" smtClean="0"/>
              <a:t>(sensate), </a:t>
            </a:r>
            <a:r>
              <a:rPr lang="ko-KR" altLang="en-US" sz="1800" dirty="0" smtClean="0"/>
              <a:t>이상적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양자 조화</a:t>
            </a:r>
            <a:r>
              <a:rPr lang="en-US" altLang="ko-KR" sz="1800" dirty="0" smtClean="0"/>
              <a:t>, idealistic) 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18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o-KR" altLang="en-US" sz="1800" b="1" dirty="0" smtClean="0"/>
              <a:t>공동체주의</a:t>
            </a:r>
            <a:endParaRPr lang="en-US" altLang="ko-KR" sz="1800" b="1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세계는 </a:t>
            </a:r>
            <a:r>
              <a:rPr lang="ko-KR" altLang="en-US" sz="1800" dirty="0" smtClean="0"/>
              <a:t>하나</a:t>
            </a:r>
            <a:r>
              <a:rPr lang="ko-KR" altLang="en-US" sz="1800" dirty="0" smtClean="0"/>
              <a:t>의 공동체적 유기체이다</a:t>
            </a:r>
            <a:endParaRPr lang="en-US" altLang="ko-KR" sz="18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공동체 의식이 중요하다</a:t>
            </a:r>
            <a:endParaRPr lang="en-US" altLang="ko-KR" sz="18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자아를 내려 놓고 생각과 마음을 열자</a:t>
            </a:r>
            <a:endParaRPr lang="en-US" altLang="ko-KR" sz="18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황금률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이웃사랑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입장 바꿔 </a:t>
            </a:r>
            <a:r>
              <a:rPr lang="ko-KR" altLang="en-US" sz="1800" dirty="0" smtClean="0"/>
              <a:t>생각하기</a:t>
            </a:r>
            <a:r>
              <a:rPr lang="en-US" altLang="ko-KR" sz="1800" dirty="0" smtClean="0"/>
              <a:t>,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나아가 공동체 전체의 관점에서 사고하기</a:t>
            </a:r>
            <a:endParaRPr lang="en-US" altLang="ko-KR" sz="18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과연 가능할까</a:t>
            </a:r>
            <a:r>
              <a:rPr lang="en-US" altLang="ko-KR" sz="1800" dirty="0" smtClean="0"/>
              <a:t>? </a:t>
            </a:r>
            <a:r>
              <a:rPr lang="ko-KR" altLang="en-US" sz="1800" dirty="0" smtClean="0"/>
              <a:t>진화론적 사고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낙관주의적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8445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846562"/>
              </p:ext>
            </p:extLst>
          </p:nvPr>
        </p:nvGraphicFramePr>
        <p:xfrm>
          <a:off x="1120589" y="1057836"/>
          <a:ext cx="7701094" cy="559813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65714"/>
                <a:gridCol w="2282151"/>
                <a:gridCol w="2106706"/>
                <a:gridCol w="2246523"/>
              </a:tblGrid>
              <a:tr h="589999">
                <a:tc>
                  <a:txBody>
                    <a:bodyPr/>
                    <a:lstStyle/>
                    <a:p>
                      <a:pPr marL="0" marR="0" indent="254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</a:rPr>
                        <a:t>체제</a:t>
                      </a:r>
                    </a:p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effectLst/>
                        </a:rPr>
                        <a:t>(</a:t>
                      </a:r>
                      <a:r>
                        <a:rPr lang="en-US" sz="1400" b="1" kern="0" spc="0" dirty="0">
                          <a:effectLst/>
                        </a:rPr>
                        <a:t>System)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</a:rPr>
                        <a:t>사회</a:t>
                      </a:r>
                    </a:p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effectLst/>
                        </a:rPr>
                        <a:t>(</a:t>
                      </a:r>
                      <a:r>
                        <a:rPr lang="en-US" sz="1400" b="1" kern="0" spc="0" dirty="0">
                          <a:effectLst/>
                        </a:rPr>
                        <a:t>Society)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</a:rPr>
                        <a:t>공동체</a:t>
                      </a:r>
                    </a:p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effectLst/>
                        </a:rPr>
                        <a:t>(</a:t>
                      </a:r>
                      <a:r>
                        <a:rPr lang="en-US" sz="1400" b="1" kern="0" spc="0" dirty="0">
                          <a:effectLst/>
                        </a:rPr>
                        <a:t>community)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</a:tr>
              <a:tr h="700274">
                <a:tc>
                  <a:txBody>
                    <a:bodyPr/>
                    <a:lstStyle/>
                    <a:p>
                      <a:pPr marL="0" marR="0" indent="254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</a:rPr>
                        <a:t>개념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국가로 구성된 개념적 구조물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국가 간 제반 관계의 총합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의식을 공유하는 유기적 결합체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</a:tr>
              <a:tr h="700274">
                <a:tc>
                  <a:txBody>
                    <a:bodyPr/>
                    <a:lstStyle/>
                    <a:p>
                      <a:pPr marL="0" marR="0" indent="254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</a:rPr>
                        <a:t>구체적 사례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effectLst/>
                        </a:rPr>
                        <a:t>무정부상태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국제 사회</a:t>
                      </a:r>
                      <a:r>
                        <a:rPr lang="en-US" altLang="ko-KR" sz="1400" kern="0" spc="0" dirty="0">
                          <a:effectLst/>
                        </a:rPr>
                        <a:t>/</a:t>
                      </a:r>
                      <a:r>
                        <a:rPr lang="ko-KR" altLang="en-US" sz="1400" kern="0" spc="0" dirty="0">
                          <a:effectLst/>
                        </a:rPr>
                        <a:t>유럽 사회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지역 공동체</a:t>
                      </a:r>
                      <a:r>
                        <a:rPr lang="en-US" altLang="ko-KR" sz="1400" kern="0" spc="0" dirty="0">
                          <a:effectLst/>
                        </a:rPr>
                        <a:t>/</a:t>
                      </a:r>
                      <a:r>
                        <a:rPr lang="ko-KR" altLang="en-US" sz="1400" kern="0" spc="0" dirty="0">
                          <a:effectLst/>
                        </a:rPr>
                        <a:t>인류 공동체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</a:tr>
              <a:tr h="7002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</a:rPr>
                        <a:t>국가의 행위</a:t>
                      </a:r>
                      <a:r>
                        <a:rPr lang="en-US" altLang="ko-KR" sz="1400" b="1" kern="0" spc="0" dirty="0">
                          <a:effectLst/>
                        </a:rPr>
                        <a:t>/</a:t>
                      </a:r>
                      <a:r>
                        <a:rPr lang="ko-KR" altLang="en-US" sz="1400" b="1" kern="0" spc="0" dirty="0">
                          <a:effectLst/>
                        </a:rPr>
                        <a:t>동기 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함초롬바탕" panose="02030504000101010101" pitchFamily="18" charset="-127"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국력</a:t>
                      </a:r>
                      <a:r>
                        <a:rPr lang="en-US" altLang="ko-KR" sz="1400" kern="0" spc="0" dirty="0">
                          <a:effectLst/>
                        </a:rPr>
                        <a:t>/</a:t>
                      </a:r>
                      <a:r>
                        <a:rPr lang="ko-KR" altLang="en-US" sz="1400" kern="0" spc="0" dirty="0">
                          <a:effectLst/>
                        </a:rPr>
                        <a:t>물질적 이익의 극대화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정의 실현</a:t>
                      </a:r>
                      <a:r>
                        <a:rPr lang="en-US" altLang="ko-KR" sz="1400" kern="0" spc="0" dirty="0">
                          <a:effectLst/>
                        </a:rPr>
                        <a:t>/</a:t>
                      </a:r>
                      <a:r>
                        <a:rPr lang="ko-KR" altLang="en-US" sz="1400" kern="0" spc="0" dirty="0">
                          <a:effectLst/>
                        </a:rPr>
                        <a:t>정당성 제고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공동선 구현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</a:tr>
              <a:tr h="700274">
                <a:tc>
                  <a:txBody>
                    <a:bodyPr/>
                    <a:lstStyle/>
                    <a:p>
                      <a:pPr marL="0" marR="0" indent="254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</a:rPr>
                        <a:t>질서 유지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effectLst/>
                        </a:rPr>
                        <a:t>강제력</a:t>
                      </a:r>
                      <a:r>
                        <a:rPr lang="en-US" altLang="ko-KR" sz="1400" kern="0" spc="0">
                          <a:effectLst/>
                        </a:rPr>
                        <a:t>/</a:t>
                      </a:r>
                      <a:r>
                        <a:rPr lang="ko-KR" altLang="en-US" sz="1400" kern="0" spc="0">
                          <a:effectLst/>
                        </a:rPr>
                        <a:t>국제제도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규범</a:t>
                      </a:r>
                      <a:r>
                        <a:rPr lang="en-US" altLang="ko-KR" sz="1400" kern="0" spc="0" dirty="0">
                          <a:effectLst/>
                        </a:rPr>
                        <a:t>/</a:t>
                      </a:r>
                      <a:r>
                        <a:rPr lang="ko-KR" altLang="en-US" sz="1400" kern="0" spc="0" dirty="0">
                          <a:effectLst/>
                        </a:rPr>
                        <a:t>윤리</a:t>
                      </a:r>
                      <a:r>
                        <a:rPr lang="en-US" altLang="ko-KR" sz="1400" kern="0" spc="0" dirty="0">
                          <a:effectLst/>
                        </a:rPr>
                        <a:t>/</a:t>
                      </a:r>
                      <a:r>
                        <a:rPr lang="ko-KR" altLang="en-US" sz="1400" kern="0" spc="0" dirty="0">
                          <a:effectLst/>
                        </a:rPr>
                        <a:t>도덕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자율 규제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</a:tr>
              <a:tr h="700274">
                <a:tc>
                  <a:txBody>
                    <a:bodyPr/>
                    <a:lstStyle/>
                    <a:p>
                      <a:pPr marL="0" marR="0" indent="254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</a:rPr>
                        <a:t>변화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effectLst/>
                        </a:rPr>
                        <a:t>무정부상태의 불변성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effectLst/>
                        </a:rPr>
                        <a:t>점진적 변화 가능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유연하고 신속한 행동 가능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504000101010101" pitchFamily="18" charset="-127"/>
                      </a:endParaRPr>
                    </a:p>
                  </a:txBody>
                  <a:tcPr marL="57300" marR="57300" marT="15842" marB="15842" anchor="ctr"/>
                </a:tc>
              </a:tr>
              <a:tr h="700274">
                <a:tc>
                  <a:txBody>
                    <a:bodyPr/>
                    <a:lstStyle/>
                    <a:p>
                      <a:pPr marL="0" marR="0" indent="254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</a:rPr>
                        <a:t>국가 간 관계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effectLst/>
                        </a:rPr>
                        <a:t>경쟁과 협력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effectLst/>
                        </a:rPr>
                        <a:t>질서와 조화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통일성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</a:tr>
              <a:tr h="700274">
                <a:tc>
                  <a:txBody>
                    <a:bodyPr/>
                    <a:lstStyle/>
                    <a:p>
                      <a:pPr marL="0" marR="0" indent="2540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</a:rPr>
                        <a:t>대표적 이론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effectLst/>
                        </a:rPr>
                        <a:t>(</a:t>
                      </a:r>
                      <a:r>
                        <a:rPr lang="ko-KR" altLang="en-US" sz="1400" kern="0" spc="0">
                          <a:effectLst/>
                        </a:rPr>
                        <a:t>신</a:t>
                      </a:r>
                      <a:r>
                        <a:rPr lang="en-US" altLang="ko-KR" sz="1400" kern="0" spc="0">
                          <a:effectLst/>
                        </a:rPr>
                        <a:t>)</a:t>
                      </a:r>
                      <a:r>
                        <a:rPr lang="ko-KR" altLang="en-US" sz="1400" kern="0" spc="0">
                          <a:effectLst/>
                        </a:rPr>
                        <a:t>현실주의</a:t>
                      </a:r>
                      <a:r>
                        <a:rPr lang="en-US" altLang="ko-KR" sz="1400" kern="0" spc="0">
                          <a:effectLst/>
                        </a:rPr>
                        <a:t>/(</a:t>
                      </a:r>
                      <a:r>
                        <a:rPr lang="ko-KR" altLang="en-US" sz="1400" kern="0" spc="0">
                          <a:effectLst/>
                        </a:rPr>
                        <a:t>신</a:t>
                      </a:r>
                      <a:r>
                        <a:rPr lang="en-US" altLang="ko-KR" sz="1400" kern="0" spc="0">
                          <a:effectLst/>
                        </a:rPr>
                        <a:t>)</a:t>
                      </a:r>
                      <a:r>
                        <a:rPr lang="ko-KR" altLang="en-US" sz="1400" kern="0" spc="0">
                          <a:effectLst/>
                        </a:rPr>
                        <a:t>자유주의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effectLst/>
                        </a:rPr>
                        <a:t>영국학파</a:t>
                      </a:r>
                      <a:r>
                        <a:rPr lang="en-US" altLang="ko-KR" sz="1400" kern="0" spc="0">
                          <a:effectLst/>
                        </a:rPr>
                        <a:t>/</a:t>
                      </a:r>
                      <a:r>
                        <a:rPr lang="ko-KR" altLang="en-US" sz="1400" kern="0" spc="0">
                          <a:effectLst/>
                        </a:rPr>
                        <a:t>구성주의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  <a:tc>
                  <a:txBody>
                    <a:bodyPr/>
                    <a:lstStyle/>
                    <a:p>
                      <a:pPr marL="0" marR="0" indent="4064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effectLst/>
                        </a:rPr>
                        <a:t>공동체 접근법</a:t>
                      </a:r>
                      <a:r>
                        <a:rPr lang="en-US" altLang="ko-KR" sz="1400" kern="0" spc="0" dirty="0">
                          <a:effectLst/>
                        </a:rPr>
                        <a:t>/</a:t>
                      </a:r>
                      <a:r>
                        <a:rPr lang="ko-KR" altLang="en-US" sz="1400" kern="0" spc="0" dirty="0">
                          <a:effectLst/>
                        </a:rPr>
                        <a:t>공동체주의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300" marR="57300" marT="15842" marB="15842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427488" y="-124831"/>
            <a:ext cx="18619488" cy="58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20589" y="272535"/>
            <a:ext cx="7575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국제관계에 대한 다양한 접근법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3216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공동체 의식이란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무아의 실천이다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공동체는 공동체 의식이 있어야 공동체라 부를 수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인간이나 </a:t>
            </a:r>
            <a:r>
              <a:rPr lang="ko-KR" altLang="en-US" dirty="0"/>
              <a:t>국가는 모두 ‘나’라는 인식을 강하게 갖는다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공동체 </a:t>
            </a:r>
            <a:r>
              <a:rPr lang="ko-KR" altLang="en-US" dirty="0"/>
              <a:t>의식은 의식 차원에서 나와 남 혹은 안과 밖이란 의식의 경계를 뛰어 넘는 것을 의미한다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자아의식이 </a:t>
            </a:r>
            <a:r>
              <a:rPr lang="ko-KR" altLang="en-US" dirty="0"/>
              <a:t>사라지면 나와 남의 경계가 사라진다</a:t>
            </a:r>
            <a:r>
              <a:rPr lang="en-US" altLang="ko-KR" dirty="0"/>
              <a:t>. </a:t>
            </a:r>
            <a:r>
              <a:rPr lang="ko-KR" altLang="en-US" dirty="0"/>
              <a:t>공동체 의식이 가장 고도로 발전하면</a:t>
            </a:r>
            <a:r>
              <a:rPr lang="en-US" altLang="ko-KR" dirty="0"/>
              <a:t>, </a:t>
            </a:r>
            <a:r>
              <a:rPr lang="ko-KR" altLang="en-US" dirty="0"/>
              <a:t>우리가 어디에 살더라도 온 인류가 하나라는 인식을 갖게 된다</a:t>
            </a:r>
            <a:r>
              <a:rPr lang="en-US" altLang="ko-KR" dirty="0"/>
              <a:t>.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67610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/>
              <a:t>‘나’라는 의식이 존재하는 한 대립적인 개념인 ‘너’와 ‘남’이란 의식이 생겨난다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나와 </a:t>
            </a:r>
            <a:r>
              <a:rPr lang="ko-KR" altLang="en-US" dirty="0" err="1"/>
              <a:t>너가</a:t>
            </a:r>
            <a:r>
              <a:rPr lang="ko-KR" altLang="en-US" dirty="0"/>
              <a:t> 합치면 우리가 되지만</a:t>
            </a:r>
            <a:r>
              <a:rPr lang="en-US" altLang="ko-KR" dirty="0"/>
              <a:t>, </a:t>
            </a:r>
            <a:r>
              <a:rPr lang="ko-KR" altLang="en-US" dirty="0"/>
              <a:t>우리는 여전이 경계를 갖는다</a:t>
            </a:r>
            <a:r>
              <a:rPr lang="en-US" altLang="ko-KR" dirty="0"/>
              <a:t>. </a:t>
            </a:r>
            <a:r>
              <a:rPr lang="ko-KR" altLang="en-US" dirty="0"/>
              <a:t>우리란 경계 밖에는 그들이 존재한다</a:t>
            </a:r>
            <a:r>
              <a:rPr lang="en-US" altLang="ko-KR" dirty="0"/>
              <a:t>. </a:t>
            </a:r>
            <a:r>
              <a:rPr lang="ko-KR" altLang="en-US" dirty="0"/>
              <a:t>우리는 집단의식의 발현이다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공동체 의식은 집단의식과 달리 경계가 없다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자아가 중심이 아니고</a:t>
            </a:r>
            <a:r>
              <a:rPr lang="en-US" altLang="ko-KR" dirty="0"/>
              <a:t>, </a:t>
            </a:r>
            <a:r>
              <a:rPr lang="ko-KR" altLang="en-US" dirty="0"/>
              <a:t>공동체 관점에서 바라보고 사고한다</a:t>
            </a:r>
            <a:r>
              <a:rPr lang="en-US" altLang="ko-KR" dirty="0"/>
              <a:t>. </a:t>
            </a:r>
            <a:r>
              <a:rPr lang="ko-KR" altLang="en-US" dirty="0"/>
              <a:t>의식에 경계가 없다는 점에서 개방적이다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개체성을 유지한 채 의식만 공동체적으로 바꿔도 많은 공동체 차원의 문제를 해결하거나 공동체의 지속가능성을 높일 수 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“Think Global Act Local”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2553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공동체의 </a:t>
            </a:r>
            <a:r>
              <a:rPr lang="ko-KR" altLang="en-US" sz="3600" dirty="0" smtClean="0"/>
              <a:t>유형</a:t>
            </a:r>
            <a:endParaRPr lang="ko-KR" altLang="en-US" sz="3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2150754" y="1548190"/>
          <a:ext cx="8382660" cy="51732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80574">
                  <a:extLst>
                    <a:ext uri="{9D8B030D-6E8A-4147-A177-3AD203B41FA5}">
                      <a16:colId xmlns:a16="http://schemas.microsoft.com/office/drawing/2014/main" xmlns="" val="2244918789"/>
                    </a:ext>
                  </a:extLst>
                </a:gridCol>
                <a:gridCol w="1872490">
                  <a:extLst>
                    <a:ext uri="{9D8B030D-6E8A-4147-A177-3AD203B41FA5}">
                      <a16:colId xmlns:a16="http://schemas.microsoft.com/office/drawing/2014/main" xmlns="" val="3209465467"/>
                    </a:ext>
                  </a:extLst>
                </a:gridCol>
                <a:gridCol w="1676532">
                  <a:extLst>
                    <a:ext uri="{9D8B030D-6E8A-4147-A177-3AD203B41FA5}">
                      <a16:colId xmlns:a16="http://schemas.microsoft.com/office/drawing/2014/main" xmlns="" val="1803537784"/>
                    </a:ext>
                  </a:extLst>
                </a:gridCol>
                <a:gridCol w="1676532">
                  <a:extLst>
                    <a:ext uri="{9D8B030D-6E8A-4147-A177-3AD203B41FA5}">
                      <a16:colId xmlns:a16="http://schemas.microsoft.com/office/drawing/2014/main" xmlns="" val="113958014"/>
                    </a:ext>
                  </a:extLst>
                </a:gridCol>
                <a:gridCol w="1676532">
                  <a:extLst>
                    <a:ext uri="{9D8B030D-6E8A-4147-A177-3AD203B41FA5}">
                      <a16:colId xmlns:a16="http://schemas.microsoft.com/office/drawing/2014/main" xmlns="" val="2262334779"/>
                    </a:ext>
                  </a:extLst>
                </a:gridCol>
              </a:tblGrid>
              <a:tr h="4450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운명공동체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effectLst/>
                        </a:rPr>
                        <a:t>이익공동체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문화공동체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effectLst/>
                        </a:rPr>
                        <a:t>의식공동체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1067864746"/>
                  </a:ext>
                </a:extLst>
              </a:tr>
              <a:tr h="4450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</a:rPr>
                        <a:t>공유 가치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운명</a:t>
                      </a:r>
                      <a:r>
                        <a:rPr lang="en-US" altLang="ko-KR" sz="1600" kern="0" spc="0" dirty="0">
                          <a:effectLst/>
                        </a:rPr>
                        <a:t>/</a:t>
                      </a:r>
                      <a:r>
                        <a:rPr lang="ko-KR" altLang="en-US" sz="1600" kern="0" spc="0" dirty="0">
                          <a:effectLst/>
                        </a:rPr>
                        <a:t>안보 이익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물질적 이익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effectLst/>
                        </a:rPr>
                        <a:t>문화</a:t>
                      </a:r>
                      <a:r>
                        <a:rPr lang="en-US" altLang="ko-KR" sz="1600" kern="0" spc="0">
                          <a:effectLst/>
                        </a:rPr>
                        <a:t>/</a:t>
                      </a:r>
                      <a:r>
                        <a:rPr lang="ko-KR" altLang="en-US" sz="1600" kern="0" spc="0">
                          <a:effectLst/>
                        </a:rPr>
                        <a:t>정체성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의식</a:t>
                      </a:r>
                      <a:r>
                        <a:rPr lang="en-US" altLang="ko-KR" sz="1600" kern="0" spc="0" dirty="0">
                          <a:effectLst/>
                        </a:rPr>
                        <a:t>/</a:t>
                      </a:r>
                      <a:r>
                        <a:rPr lang="ko-KR" altLang="en-US" sz="1600" kern="0" spc="0" dirty="0">
                          <a:effectLst/>
                        </a:rPr>
                        <a:t>영성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3528901194"/>
                  </a:ext>
                </a:extLst>
              </a:tr>
              <a:tr h="8566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</a:rPr>
                        <a:t>활동 영역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</a:rPr>
                        <a:t>성격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생존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안전과 질서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이익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경쟁과 협력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생활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effectLst/>
                        </a:rPr>
                        <a:t>귀속감과</a:t>
                      </a:r>
                      <a:r>
                        <a:rPr lang="ko-KR" altLang="en-US" sz="1600" kern="0" spc="0" dirty="0">
                          <a:effectLst/>
                        </a:rPr>
                        <a:t> 공감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관념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조화와 통일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3147106077"/>
                  </a:ext>
                </a:extLst>
              </a:tr>
              <a:tr h="8566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</a:rPr>
                        <a:t>개체</a:t>
                      </a:r>
                      <a:r>
                        <a:rPr lang="en-US" altLang="ko-KR" sz="1600" b="1" kern="0" spc="0" dirty="0">
                          <a:effectLst/>
                        </a:rPr>
                        <a:t>-</a:t>
                      </a:r>
                      <a:r>
                        <a:rPr lang="ko-KR" altLang="en-US" sz="1600" b="1" kern="0" spc="0" dirty="0">
                          <a:effectLst/>
                        </a:rPr>
                        <a:t>공동체 관계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개체</a:t>
                      </a:r>
                      <a:r>
                        <a:rPr lang="en-US" altLang="ko-KR" sz="1600" kern="0" spc="0" dirty="0">
                          <a:effectLst/>
                        </a:rPr>
                        <a:t>&lt;</a:t>
                      </a:r>
                      <a:r>
                        <a:rPr lang="ko-KR" altLang="en-US" sz="1600" kern="0" spc="0" dirty="0">
                          <a:effectLst/>
                        </a:rPr>
                        <a:t>공동체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개체</a:t>
                      </a:r>
                      <a:r>
                        <a:rPr lang="en-US" altLang="ko-KR" sz="1600" kern="0" spc="0" dirty="0">
                          <a:effectLst/>
                        </a:rPr>
                        <a:t>&gt;</a:t>
                      </a:r>
                      <a:r>
                        <a:rPr lang="ko-KR" altLang="en-US" sz="1600" kern="0" spc="0" dirty="0">
                          <a:effectLst/>
                        </a:rPr>
                        <a:t>공동체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effectLst/>
                        </a:rPr>
                        <a:t>개체≦공동체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개체</a:t>
                      </a:r>
                      <a:r>
                        <a:rPr lang="en-US" altLang="ko-KR" sz="1600" kern="0" spc="0" dirty="0">
                          <a:effectLst/>
                        </a:rPr>
                        <a:t>=</a:t>
                      </a:r>
                      <a:r>
                        <a:rPr lang="ko-KR" altLang="en-US" sz="1600" kern="0" spc="0" dirty="0">
                          <a:effectLst/>
                        </a:rPr>
                        <a:t>공동체</a:t>
                      </a:r>
                      <a:r>
                        <a:rPr lang="en-US" altLang="ko-KR" sz="1600" kern="0" spc="0" dirty="0">
                          <a:effectLst/>
                        </a:rPr>
                        <a:t>=</a:t>
                      </a:r>
                      <a:endParaRPr lang="ko-KR" altLang="en-US" sz="16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세계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2249316274"/>
                  </a:ext>
                </a:extLst>
              </a:tr>
              <a:tr h="12681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</a:rPr>
                        <a:t>자아</a:t>
                      </a:r>
                      <a:r>
                        <a:rPr lang="en-US" altLang="ko-KR" sz="1600" b="1" kern="0" spc="0" dirty="0">
                          <a:effectLst/>
                        </a:rPr>
                        <a:t>/ </a:t>
                      </a:r>
                      <a:endParaRPr lang="ko-KR" altLang="en-US" sz="1600" b="1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</a:rPr>
                        <a:t>자아의식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effectLst/>
                        </a:rPr>
                        <a:t>자아 미형성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effectLst/>
                        </a:rPr>
                        <a:t>유아</a:t>
                      </a:r>
                      <a:r>
                        <a:rPr lang="en-US" altLang="ko-KR" sz="1600" kern="0" spc="0">
                          <a:effectLst/>
                        </a:rPr>
                        <a:t>-</a:t>
                      </a:r>
                      <a:r>
                        <a:rPr lang="ko-KR" altLang="en-US" sz="1600" kern="0" spc="0">
                          <a:effectLst/>
                        </a:rPr>
                        <a:t>부모 관계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자아 </a:t>
                      </a:r>
                      <a:r>
                        <a:rPr lang="ko-KR" altLang="en-US" sz="1600" kern="0" spc="0" dirty="0" err="1">
                          <a:effectLst/>
                        </a:rPr>
                        <a:t>완성기</a:t>
                      </a:r>
                      <a:endParaRPr lang="ko-KR" altLang="en-US" sz="16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강한 자아의식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자아 성숙기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정화된 자아의식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자아 쇠퇴기 </a:t>
                      </a:r>
                      <a:r>
                        <a:rPr lang="ko-KR" altLang="en-US" sz="1600" kern="0" spc="0" dirty="0" err="1">
                          <a:effectLst/>
                        </a:rPr>
                        <a:t>자아초월</a:t>
                      </a:r>
                      <a:r>
                        <a:rPr lang="en-US" altLang="ko-KR" sz="1600" kern="0" spc="0" dirty="0">
                          <a:effectLst/>
                        </a:rPr>
                        <a:t>/</a:t>
                      </a:r>
                      <a:r>
                        <a:rPr lang="ko-KR" altLang="en-US" sz="1600" kern="0" spc="0" dirty="0">
                          <a:effectLst/>
                        </a:rPr>
                        <a:t>무아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2634483222"/>
                  </a:ext>
                </a:extLst>
              </a:tr>
              <a:tr h="4450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</a:rPr>
                        <a:t>국가주권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effectLst/>
                        </a:rPr>
                        <a:t>주권 부정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effectLst/>
                        </a:rPr>
                        <a:t>주권 존중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주권 결합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주권 초월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522306624"/>
                  </a:ext>
                </a:extLst>
              </a:tr>
              <a:tr h="8566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</a:rPr>
                        <a:t>정치적 성격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effectLst/>
                        </a:rPr>
                        <a:t>전체주의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개인주의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집단주의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effectLst/>
                        </a:rPr>
                        <a:t>새로운 공동체주의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xmlns="" val="3198967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82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/>
              <a:t>현재 </a:t>
            </a:r>
            <a:r>
              <a:rPr lang="ko-KR" altLang="en-US" sz="3600" dirty="0" smtClean="0"/>
              <a:t>세계는</a:t>
            </a:r>
            <a:r>
              <a:rPr lang="en-US" altLang="ko-KR" sz="3600" dirty="0" smtClean="0"/>
              <a:t>? ‘</a:t>
            </a:r>
            <a:r>
              <a:rPr lang="ko-KR" altLang="en-US" sz="3600" dirty="0" smtClean="0"/>
              <a:t>문명의 충돌</a:t>
            </a:r>
            <a:r>
              <a:rPr lang="en-US" altLang="ko-KR" sz="3600" dirty="0" smtClean="0"/>
              <a:t>’</a:t>
            </a:r>
            <a:r>
              <a:rPr lang="ko-KR" altLang="en-US" sz="3600" dirty="0" smtClean="0"/>
              <a:t>에서 </a:t>
            </a:r>
            <a:r>
              <a:rPr lang="en-US" altLang="ko-KR" sz="3600" dirty="0" smtClean="0"/>
              <a:t>‘</a:t>
            </a:r>
            <a:r>
              <a:rPr lang="ko-KR" altLang="en-US" sz="3600" dirty="0" smtClean="0"/>
              <a:t>꿈의 충돌</a:t>
            </a:r>
            <a:r>
              <a:rPr lang="en-US" altLang="ko-KR" sz="3600" dirty="0" smtClean="0"/>
              <a:t>’</a:t>
            </a:r>
            <a:r>
              <a:rPr lang="ko-KR" altLang="en-US" sz="3600" dirty="0" smtClean="0"/>
              <a:t>로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1"/>
            <a:ext cx="6610709" cy="4705708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냉전 종식 이후 세계를 진단하면서 사무엘 </a:t>
            </a:r>
            <a:r>
              <a:rPr lang="ko-KR" altLang="en-US" sz="1800" dirty="0" err="1" smtClean="0"/>
              <a:t>헌팅턴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/>
              <a:t>S</a:t>
            </a:r>
            <a:r>
              <a:rPr lang="en-US" altLang="ko-KR" sz="1800" dirty="0" err="1" smtClean="0"/>
              <a:t>amual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Huntington)</a:t>
            </a:r>
            <a:r>
              <a:rPr lang="ko-KR" altLang="en-US" sz="1800" dirty="0" smtClean="0"/>
              <a:t>이 </a:t>
            </a:r>
            <a:r>
              <a:rPr lang="en-US" altLang="ko-KR" sz="1800" dirty="0" smtClean="0"/>
              <a:t>＇</a:t>
            </a:r>
            <a:r>
              <a:rPr lang="ko-KR" altLang="en-US" sz="1800" dirty="0" smtClean="0"/>
              <a:t>문명의 충돌</a:t>
            </a:r>
            <a:r>
              <a:rPr lang="en-US" altLang="ko-KR" sz="1800" dirty="0" smtClean="0"/>
              <a:t>＇</a:t>
            </a:r>
            <a:r>
              <a:rPr lang="ko-KR" altLang="en-US" sz="1800" dirty="0" smtClean="0"/>
              <a:t>을 주장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서양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이슬람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유교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불교 등 여러 문명으로 분류</a:t>
            </a:r>
            <a:endParaRPr lang="en-US" altLang="ko-KR" sz="1800" dirty="0"/>
          </a:p>
          <a:p>
            <a:r>
              <a:rPr lang="ko-KR" altLang="en-US" sz="1800" dirty="0" smtClean="0"/>
              <a:t>강대국 사이의 꿈의 충돌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미래 비전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및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가치의 충돌로 변하고 있음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트럼프 </a:t>
            </a:r>
            <a:r>
              <a:rPr lang="en-US" altLang="ko-KR" sz="1800" dirty="0" smtClean="0"/>
              <a:t>I, </a:t>
            </a:r>
            <a:r>
              <a:rPr lang="ko-KR" altLang="en-US" sz="1800" dirty="0" smtClean="0"/>
              <a:t>자국중심주의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강대국 사이의 대결 구도 형성</a:t>
            </a:r>
            <a:endParaRPr lang="en-US" altLang="ko-KR" sz="1800" dirty="0"/>
          </a:p>
          <a:p>
            <a:r>
              <a:rPr lang="ko-KR" altLang="en-US" sz="1800" dirty="0" smtClean="0"/>
              <a:t>미국 꿈 </a:t>
            </a:r>
            <a:r>
              <a:rPr lang="en-US" altLang="ko-KR" sz="1800" dirty="0" smtClean="0"/>
              <a:t>(American Dream), </a:t>
            </a:r>
            <a:r>
              <a:rPr lang="ko-KR" altLang="en-US" sz="1800" dirty="0" smtClean="0"/>
              <a:t>유럽 꿈 </a:t>
            </a:r>
            <a:r>
              <a:rPr lang="en-US" altLang="ko-KR" sz="1800" dirty="0" smtClean="0"/>
              <a:t>(European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Dream), </a:t>
            </a:r>
            <a:r>
              <a:rPr lang="ko-KR" altLang="en-US" sz="1800" dirty="0" smtClean="0"/>
              <a:t>중국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꿈 </a:t>
            </a:r>
            <a:r>
              <a:rPr lang="en-US" altLang="ko-KR" sz="1800" dirty="0" smtClean="0"/>
              <a:t>(China Dream)</a:t>
            </a:r>
            <a:r>
              <a:rPr lang="ko-KR" altLang="en-US" sz="1800" dirty="0" smtClean="0"/>
              <a:t>이 대결하는 중</a:t>
            </a:r>
            <a:r>
              <a:rPr lang="en-US" altLang="ko-KR" sz="1800" dirty="0" smtClean="0"/>
              <a:t>. </a:t>
            </a:r>
          </a:p>
          <a:p>
            <a:r>
              <a:rPr lang="ko-KR" altLang="en-US" sz="1800" dirty="0" smtClean="0"/>
              <a:t>러시아의 우크라이나 침공에서 미국</a:t>
            </a:r>
            <a:r>
              <a:rPr lang="en-US" altLang="ko-KR" sz="1800" dirty="0" smtClean="0"/>
              <a:t>+</a:t>
            </a:r>
            <a:r>
              <a:rPr lang="ko-KR" altLang="en-US" sz="1800" dirty="0" smtClean="0"/>
              <a:t>유럽연합 </a:t>
            </a:r>
            <a:r>
              <a:rPr lang="en-US" altLang="ko-KR" sz="1800" dirty="0" smtClean="0"/>
              <a:t>vs. </a:t>
            </a:r>
            <a:r>
              <a:rPr lang="ko-KR" altLang="en-US" sz="1800" dirty="0" smtClean="0"/>
              <a:t>러시아 </a:t>
            </a:r>
            <a:r>
              <a:rPr lang="en-US" altLang="ko-KR" sz="1800" dirty="0" smtClean="0"/>
              <a:t>+ </a:t>
            </a:r>
            <a:r>
              <a:rPr lang="ko-KR" altLang="en-US" sz="1800" dirty="0" smtClean="0"/>
              <a:t>중국 구도가 구체화됨</a:t>
            </a:r>
            <a:endParaRPr lang="en-US" altLang="ko-KR" sz="1800" dirty="0" smtClean="0"/>
          </a:p>
          <a:p>
            <a:r>
              <a:rPr lang="ko-KR" altLang="en-US" sz="1800" dirty="0" smtClean="0"/>
              <a:t>바이든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민주주의 </a:t>
            </a:r>
            <a:r>
              <a:rPr lang="en-US" altLang="ko-KR" sz="1800" dirty="0" smtClean="0"/>
              <a:t>vs. </a:t>
            </a:r>
            <a:r>
              <a:rPr lang="ko-KR" altLang="en-US" sz="1800" dirty="0" smtClean="0"/>
              <a:t>권위주의 </a:t>
            </a:r>
            <a:endParaRPr lang="en-US" altLang="ko-KR" sz="1800" dirty="0" smtClean="0"/>
          </a:p>
          <a:p>
            <a:r>
              <a:rPr lang="ko-KR" altLang="en-US" sz="1800" dirty="0" smtClean="0"/>
              <a:t>트럼프 </a:t>
            </a:r>
            <a:r>
              <a:rPr lang="en-US" altLang="ko-KR" sz="1800" dirty="0" smtClean="0"/>
              <a:t>II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vs. </a:t>
            </a:r>
            <a:r>
              <a:rPr lang="ko-KR" altLang="en-US" sz="1800" dirty="0" smtClean="0"/>
              <a:t>주요 개별 경쟁국</a:t>
            </a:r>
            <a:endParaRPr lang="en-US" altLang="ko-KR" sz="1800" dirty="0" smtClean="0"/>
          </a:p>
          <a:p>
            <a:r>
              <a:rPr lang="ko-KR" altLang="en-US" sz="1800" dirty="0"/>
              <a:t>트럼프 </a:t>
            </a:r>
            <a:r>
              <a:rPr lang="en-US" altLang="ko-KR" sz="1800" dirty="0"/>
              <a:t>II </a:t>
            </a:r>
            <a:r>
              <a:rPr lang="en-US" altLang="ko-KR" sz="1800" dirty="0" smtClean="0"/>
              <a:t>vs. </a:t>
            </a:r>
            <a:r>
              <a:rPr lang="ko-KR" altLang="en-US" sz="1800" dirty="0" smtClean="0"/>
              <a:t>세계</a:t>
            </a:r>
            <a:r>
              <a:rPr lang="en-US" altLang="ko-KR" sz="1800" dirty="0" smtClean="0"/>
              <a:t> (?), </a:t>
            </a:r>
          </a:p>
          <a:p>
            <a:r>
              <a:rPr lang="ko-KR" altLang="en-US" sz="1800" dirty="0" smtClean="0"/>
              <a:t>미국 </a:t>
            </a:r>
            <a:r>
              <a:rPr lang="en-US" altLang="ko-KR" sz="1800" dirty="0" smtClean="0"/>
              <a:t>vs. </a:t>
            </a:r>
            <a:r>
              <a:rPr lang="ko-KR" altLang="en-US" sz="1800" dirty="0" smtClean="0"/>
              <a:t>유럽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연합</a:t>
            </a:r>
            <a:r>
              <a:rPr lang="en-US" altLang="ko-KR" sz="1800" dirty="0" smtClean="0"/>
              <a:t>+</a:t>
            </a:r>
            <a:r>
              <a:rPr lang="ko-KR" altLang="en-US" sz="1800" dirty="0" smtClean="0"/>
              <a:t>주요 선진국</a:t>
            </a:r>
            <a:endParaRPr lang="en-US" altLang="ko-KR" sz="1800" dirty="0" smtClean="0"/>
          </a:p>
          <a:p>
            <a:r>
              <a:rPr lang="ko-KR" altLang="en-US" sz="1800" dirty="0" smtClean="0"/>
              <a:t>미국과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북한 관계는</a:t>
            </a:r>
            <a:r>
              <a:rPr lang="en-US" altLang="ko-KR" sz="1800" dirty="0" smtClean="0"/>
              <a:t>?</a:t>
            </a:r>
            <a:endParaRPr lang="en-US" altLang="ko-KR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834" y="1271468"/>
            <a:ext cx="3946566" cy="51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79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/>
              <a:t>세계의 </a:t>
            </a:r>
            <a:r>
              <a:rPr lang="ko-KR" altLang="en-US" sz="3600" dirty="0" smtClean="0"/>
              <a:t>꿈들</a:t>
            </a:r>
            <a:endParaRPr lang="ko-KR" altLang="en-US" sz="36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1341914" y="1417636"/>
          <a:ext cx="9809017" cy="517316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12670">
                  <a:extLst>
                    <a:ext uri="{9D8B030D-6E8A-4147-A177-3AD203B41FA5}">
                      <a16:colId xmlns:a16="http://schemas.microsoft.com/office/drawing/2014/main" xmlns="" val="1420646187"/>
                    </a:ext>
                  </a:extLst>
                </a:gridCol>
                <a:gridCol w="2669250">
                  <a:extLst>
                    <a:ext uri="{9D8B030D-6E8A-4147-A177-3AD203B41FA5}">
                      <a16:colId xmlns:a16="http://schemas.microsoft.com/office/drawing/2014/main" xmlns="" val="3412369313"/>
                    </a:ext>
                  </a:extLst>
                </a:gridCol>
                <a:gridCol w="3082917">
                  <a:extLst>
                    <a:ext uri="{9D8B030D-6E8A-4147-A177-3AD203B41FA5}">
                      <a16:colId xmlns:a16="http://schemas.microsoft.com/office/drawing/2014/main" xmlns="" val="655852149"/>
                    </a:ext>
                  </a:extLst>
                </a:gridCol>
                <a:gridCol w="3344180">
                  <a:extLst>
                    <a:ext uri="{9D8B030D-6E8A-4147-A177-3AD203B41FA5}">
                      <a16:colId xmlns:a16="http://schemas.microsoft.com/office/drawing/2014/main" xmlns="" val="1261654626"/>
                    </a:ext>
                  </a:extLst>
                </a:gridCol>
              </a:tblGrid>
              <a:tr h="638248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/>
                        <a:t>미국꿈</a:t>
                      </a:r>
                      <a:r>
                        <a:rPr lang="ko-KR" altLang="en-US" sz="1600" dirty="0" smtClean="0"/>
                        <a:t> 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American</a:t>
                      </a:r>
                      <a:r>
                        <a:rPr lang="en-US" altLang="ko-KR" sz="1600" baseline="0" dirty="0" smtClean="0"/>
                        <a:t> Dream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/>
                        <a:t>유럽꿈</a:t>
                      </a:r>
                      <a:r>
                        <a:rPr lang="ko-KR" altLang="en-US" sz="1600" dirty="0" smtClean="0"/>
                        <a:t> 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European Dream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/>
                        <a:t>중국몽</a:t>
                      </a:r>
                      <a:r>
                        <a:rPr lang="ko-KR" altLang="en-US" sz="1600" dirty="0" smtClean="0"/>
                        <a:t> 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China</a:t>
                      </a:r>
                      <a:r>
                        <a:rPr lang="en-US" altLang="ko-KR" sz="1600" baseline="0" dirty="0" smtClean="0"/>
                        <a:t> Dream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4944383"/>
                  </a:ext>
                </a:extLst>
              </a:tr>
              <a:tr h="906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단위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개인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개인주의</a:t>
                      </a:r>
                      <a:r>
                        <a:rPr lang="en-US" altLang="ko-KR" sz="1600" dirty="0" smtClean="0"/>
                        <a:t>) </a:t>
                      </a:r>
                    </a:p>
                    <a:p>
                      <a:pPr algn="ctr" latinLnBrk="1"/>
                      <a:r>
                        <a:rPr lang="ko-KR" altLang="en-US" sz="1600" dirty="0" smtClean="0"/>
                        <a:t>개인의 꿈</a:t>
                      </a:r>
                      <a:r>
                        <a:rPr lang="en-US" altLang="ko-KR" sz="1600" dirty="0" smtClean="0"/>
                        <a:t>=</a:t>
                      </a:r>
                      <a:r>
                        <a:rPr lang="ko-KR" altLang="en-US" sz="1600" dirty="0" smtClean="0"/>
                        <a:t>국가의 꿈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사회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사회주의</a:t>
                      </a:r>
                      <a:r>
                        <a:rPr lang="en-US" altLang="ko-KR" sz="1600" dirty="0" smtClean="0"/>
                        <a:t>)</a:t>
                      </a:r>
                    </a:p>
                    <a:p>
                      <a:pPr algn="ctr" latinLnBrk="1"/>
                      <a:r>
                        <a:rPr lang="ko-KR" altLang="en-US" sz="1600" dirty="0" smtClean="0"/>
                        <a:t>공동체의 꿈</a:t>
                      </a:r>
                      <a:r>
                        <a:rPr lang="en-US" altLang="ko-KR" sz="1600" dirty="0" smtClean="0"/>
                        <a:t>=</a:t>
                      </a:r>
                      <a:r>
                        <a:rPr lang="ko-KR" altLang="en-US" sz="1600" dirty="0" smtClean="0"/>
                        <a:t>개별 국가의 꿈</a:t>
                      </a:r>
                      <a:r>
                        <a:rPr lang="en-US" altLang="ko-KR" sz="1600" dirty="0" smtClean="0"/>
                        <a:t>=</a:t>
                      </a:r>
                      <a:r>
                        <a:rPr lang="ko-KR" altLang="en-US" sz="1600" dirty="0" smtClean="0"/>
                        <a:t>개인의 꿈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국가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국가주의</a:t>
                      </a:r>
                      <a:r>
                        <a:rPr lang="en-US" altLang="ko-KR" sz="1600" dirty="0" smtClean="0"/>
                        <a:t>)</a:t>
                      </a:r>
                    </a:p>
                    <a:p>
                      <a:pPr algn="ctr" latinLnBrk="1"/>
                      <a:r>
                        <a:rPr lang="ko-KR" altLang="en-US" sz="1600" dirty="0" smtClean="0"/>
                        <a:t>중국의 </a:t>
                      </a:r>
                      <a:r>
                        <a:rPr lang="ko-KR" altLang="en-US" sz="1600" dirty="0" err="1" smtClean="0"/>
                        <a:t>꿈≠중국인의</a:t>
                      </a:r>
                      <a:r>
                        <a:rPr lang="ko-KR" altLang="en-US" sz="1600" dirty="0" smtClean="0"/>
                        <a:t> 꿈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3132676"/>
                  </a:ext>
                </a:extLst>
              </a:tr>
              <a:tr h="906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목표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풍요로운 개인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smtClean="0"/>
                        <a:t>자유와 기회의 땅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smtClean="0"/>
                        <a:t>민주주의의 확산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풍요로운 유럽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smtClean="0"/>
                        <a:t>지속 가능한 발전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smtClean="0"/>
                        <a:t>보편적 가치 추구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부국강병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smtClean="0"/>
                        <a:t>물질적 가치 중시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smtClean="0"/>
                        <a:t>세계의 중국화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4156104"/>
                  </a:ext>
                </a:extLst>
              </a:tr>
              <a:tr h="906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문화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미국 고유의 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smtClean="0"/>
                        <a:t>문화 창조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(melting</a:t>
                      </a:r>
                      <a:r>
                        <a:rPr lang="en-US" altLang="ko-KR" sz="1600" baseline="0" dirty="0" smtClean="0"/>
                        <a:t> pot)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다양성 속 단결력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(unity</a:t>
                      </a:r>
                      <a:r>
                        <a:rPr lang="en-US" altLang="ko-KR" sz="1600" baseline="0" dirty="0" smtClean="0"/>
                        <a:t> in diversity)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다양성 속 획일성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(uniformity</a:t>
                      </a:r>
                      <a:r>
                        <a:rPr lang="en-US" altLang="ko-KR" sz="1600" baseline="0" dirty="0" smtClean="0"/>
                        <a:t> in diversity)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757012"/>
                  </a:ext>
                </a:extLst>
              </a:tr>
              <a:tr h="906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국가</a:t>
                      </a:r>
                      <a:r>
                        <a:rPr lang="en-US" altLang="ko-KR" sz="1600" dirty="0" smtClean="0"/>
                        <a:t>/</a:t>
                      </a:r>
                      <a:r>
                        <a:rPr lang="ko-KR" altLang="en-US" sz="1600" dirty="0" smtClean="0"/>
                        <a:t>성격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연방 국가</a:t>
                      </a:r>
                      <a:r>
                        <a:rPr lang="en-US" altLang="ko-KR" sz="1600" dirty="0" smtClean="0"/>
                        <a:t>/</a:t>
                      </a:r>
                    </a:p>
                    <a:p>
                      <a:pPr algn="ctr" latinLnBrk="1"/>
                      <a:r>
                        <a:rPr lang="ko-KR" altLang="en-US" sz="1600" dirty="0" smtClean="0"/>
                        <a:t>자유방임적 국가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탈근대적 국가</a:t>
                      </a:r>
                      <a:r>
                        <a:rPr lang="en-US" altLang="ko-KR" sz="1600" dirty="0" smtClean="0"/>
                        <a:t>/</a:t>
                      </a:r>
                    </a:p>
                    <a:p>
                      <a:pPr algn="ctr" latinLnBrk="1"/>
                      <a:r>
                        <a:rPr lang="ko-KR" altLang="en-US" sz="1600" dirty="0" smtClean="0"/>
                        <a:t>복지국가</a:t>
                      </a:r>
                      <a:r>
                        <a:rPr lang="en-US" altLang="ko-KR" sz="1600" dirty="0" smtClean="0"/>
                        <a:t>/</a:t>
                      </a:r>
                      <a:r>
                        <a:rPr lang="ko-KR" altLang="en-US" sz="1600" dirty="0" smtClean="0"/>
                        <a:t>규제국가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중앙집권적 일당지배 국가</a:t>
                      </a:r>
                      <a:r>
                        <a:rPr lang="en-US" altLang="ko-KR" sz="1600" dirty="0" smtClean="0"/>
                        <a:t>/</a:t>
                      </a:r>
                    </a:p>
                    <a:p>
                      <a:pPr algn="ctr" latinLnBrk="1"/>
                      <a:r>
                        <a:rPr lang="ko-KR" altLang="en-US" sz="1600" dirty="0" smtClean="0"/>
                        <a:t>사회주의적 발전 국가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4716966"/>
                  </a:ext>
                </a:extLst>
              </a:tr>
              <a:tr h="906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국제질서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자유로운 세계 질서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(liberal world order)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규칙</a:t>
                      </a:r>
                      <a:r>
                        <a:rPr lang="en-US" altLang="ko-KR" sz="1600" dirty="0" smtClean="0"/>
                        <a:t>/</a:t>
                      </a:r>
                      <a:r>
                        <a:rPr lang="ko-KR" altLang="en-US" sz="1600" dirty="0" smtClean="0"/>
                        <a:t>규범에 근거한 국제 질서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(rule-based</a:t>
                      </a:r>
                      <a:r>
                        <a:rPr lang="en-US" altLang="ko-KR" sz="1600" baseline="0" dirty="0" smtClean="0"/>
                        <a:t> international order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중국 중심적 세계 질서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(China-centered</a:t>
                      </a:r>
                      <a:r>
                        <a:rPr lang="en-US" altLang="ko-KR" sz="1600" baseline="0" dirty="0" smtClean="0"/>
                        <a:t> world order)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7040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9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/>
              <a:t>동아시아는</a:t>
            </a:r>
            <a:r>
              <a:rPr lang="en-US" altLang="ko-KR" sz="3600" dirty="0"/>
              <a:t>? </a:t>
            </a:r>
            <a:r>
              <a:rPr lang="ko-KR" altLang="en-US" sz="3600" dirty="0"/>
              <a:t>한국을 사이에 두고 중</a:t>
            </a:r>
            <a:r>
              <a:rPr lang="en-US" altLang="ko-KR" sz="3600" dirty="0"/>
              <a:t>-</a:t>
            </a:r>
            <a:r>
              <a:rPr lang="ko-KR" altLang="en-US" sz="3600" dirty="0"/>
              <a:t>일이 충돌한다</a:t>
            </a:r>
            <a:r>
              <a:rPr lang="en-US" altLang="ko-KR" sz="3600" dirty="0"/>
              <a:t>.</a:t>
            </a:r>
            <a:endParaRPr lang="ko-KR" altLang="en-US" sz="3600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517075"/>
          <a:ext cx="10972801" cy="51308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62152">
                  <a:extLst>
                    <a:ext uri="{9D8B030D-6E8A-4147-A177-3AD203B41FA5}">
                      <a16:colId xmlns:a16="http://schemas.microsoft.com/office/drawing/2014/main" xmlns="" val="3099764352"/>
                    </a:ext>
                  </a:extLst>
                </a:gridCol>
                <a:gridCol w="2937754">
                  <a:extLst>
                    <a:ext uri="{9D8B030D-6E8A-4147-A177-3AD203B41FA5}">
                      <a16:colId xmlns:a16="http://schemas.microsoft.com/office/drawing/2014/main" xmlns="" val="2075878562"/>
                    </a:ext>
                  </a:extLst>
                </a:gridCol>
                <a:gridCol w="3158837">
                  <a:extLst>
                    <a:ext uri="{9D8B030D-6E8A-4147-A177-3AD203B41FA5}">
                      <a16:colId xmlns:a16="http://schemas.microsoft.com/office/drawing/2014/main" xmlns="" val="1870479261"/>
                    </a:ext>
                  </a:extLst>
                </a:gridCol>
                <a:gridCol w="3614058">
                  <a:extLst>
                    <a:ext uri="{9D8B030D-6E8A-4147-A177-3AD203B41FA5}">
                      <a16:colId xmlns:a16="http://schemas.microsoft.com/office/drawing/2014/main" xmlns="" val="71481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smtClean="0"/>
                        <a:t>중국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한국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일본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137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비전 및</a:t>
                      </a:r>
                      <a:endParaRPr lang="en-US" altLang="ko-KR" b="1" dirty="0" smtClean="0"/>
                    </a:p>
                    <a:p>
                      <a:pPr algn="ctr" latinLnBrk="1"/>
                      <a:r>
                        <a:rPr lang="ko-KR" altLang="en-US" b="1" dirty="0" smtClean="0"/>
                        <a:t>특성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부강한 나라</a:t>
                      </a:r>
                      <a:r>
                        <a:rPr lang="en-US" altLang="ko-KR" dirty="0" smtClean="0"/>
                        <a:t>, </a:t>
                      </a:r>
                    </a:p>
                    <a:p>
                      <a:pPr algn="ctr" latinLnBrk="1"/>
                      <a:r>
                        <a:rPr lang="ko-KR" altLang="en-US" dirty="0" smtClean="0"/>
                        <a:t>중화 민족의 부흥</a:t>
                      </a:r>
                      <a:r>
                        <a:rPr lang="en-US" altLang="ko-KR" dirty="0" smtClean="0"/>
                        <a:t>;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“</a:t>
                      </a:r>
                      <a:r>
                        <a:rPr lang="ko-KR" altLang="en-US" dirty="0" smtClean="0"/>
                        <a:t>중국 특색의 사회주의</a:t>
                      </a:r>
                      <a:r>
                        <a:rPr lang="en-US" altLang="ko-KR" dirty="0" smtClean="0"/>
                        <a:t>＂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개성과 경쟁력</a:t>
                      </a:r>
                      <a:r>
                        <a:rPr lang="en-US" altLang="ko-KR" baseline="0" dirty="0" smtClean="0"/>
                        <a:t>, </a:t>
                      </a:r>
                    </a:p>
                    <a:p>
                      <a:pPr algn="ctr" latinLnBrk="1"/>
                      <a:r>
                        <a:rPr lang="en-US" altLang="ko-KR" baseline="0" dirty="0" smtClean="0"/>
                        <a:t>K-pop</a:t>
                      </a:r>
                      <a:r>
                        <a:rPr lang="ko-KR" altLang="en-US" baseline="0" dirty="0" smtClean="0"/>
                        <a:t>과 </a:t>
                      </a:r>
                      <a:r>
                        <a:rPr lang="en-US" altLang="ko-KR" baseline="0" dirty="0" smtClean="0"/>
                        <a:t>Samsung; “Dynamic Korea”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사회적 조화</a:t>
                      </a:r>
                      <a:r>
                        <a:rPr lang="en-US" altLang="ko-KR" dirty="0" smtClean="0"/>
                        <a:t>, </a:t>
                      </a:r>
                    </a:p>
                    <a:p>
                      <a:pPr algn="ctr" latinLnBrk="1"/>
                      <a:r>
                        <a:rPr lang="ko-KR" altLang="en-US" dirty="0" smtClean="0"/>
                        <a:t>글로벌 공헌</a:t>
                      </a:r>
                      <a:r>
                        <a:rPr lang="en-US" altLang="ko-KR" dirty="0" smtClean="0"/>
                        <a:t>; 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“</a:t>
                      </a:r>
                      <a:r>
                        <a:rPr lang="ko-KR" altLang="en-US" dirty="0" smtClean="0"/>
                        <a:t>아름다운 일본</a:t>
                      </a:r>
                      <a:r>
                        <a:rPr lang="en-US" altLang="ko-KR" dirty="0" smtClean="0"/>
                        <a:t>＂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939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대외적 </a:t>
                      </a:r>
                      <a:endParaRPr lang="en-US" altLang="ko-KR" b="1" dirty="0" smtClean="0"/>
                    </a:p>
                    <a:p>
                      <a:pPr algn="ctr" latinLnBrk="1"/>
                      <a:r>
                        <a:rPr lang="ko-KR" altLang="en-US" b="1" dirty="0" smtClean="0"/>
                        <a:t>목표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중국 중심의 세계 질서 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형성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인류운명공동체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한반도 평화 및 통일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문재인</a:t>
                      </a:r>
                      <a:r>
                        <a:rPr lang="en-US" altLang="ko-KR" dirty="0" smtClean="0"/>
                        <a:t>)</a:t>
                      </a:r>
                    </a:p>
                    <a:p>
                      <a:pPr algn="ctr" latinLnBrk="1"/>
                      <a:r>
                        <a:rPr lang="ko-KR" altLang="en-US" dirty="0" smtClean="0"/>
                        <a:t>글로벌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중추국가</a:t>
                      </a:r>
                      <a:endParaRPr lang="en-US" altLang="ko-KR" baseline="0" dirty="0" smtClean="0"/>
                    </a:p>
                    <a:p>
                      <a:pPr algn="ctr" latinLnBrk="1"/>
                      <a:r>
                        <a:rPr lang="en-US" altLang="ko-KR" baseline="0" dirty="0" smtClean="0"/>
                        <a:t>(</a:t>
                      </a:r>
                      <a:r>
                        <a:rPr lang="ko-KR" altLang="en-US" baseline="0" dirty="0" err="1" smtClean="0"/>
                        <a:t>윤석열</a:t>
                      </a:r>
                      <a:r>
                        <a:rPr lang="ko-KR" altLang="en-US" baseline="0" dirty="0" smtClean="0"/>
                        <a:t> 정부</a:t>
                      </a:r>
                      <a:r>
                        <a:rPr lang="en-US" altLang="ko-KR" baseline="0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세계 평화 및 국제주의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7809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국가 시민사회 관계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국가 </a:t>
                      </a:r>
                      <a:r>
                        <a:rPr lang="en-US" altLang="ko-KR" dirty="0" smtClean="0"/>
                        <a:t>&gt; </a:t>
                      </a:r>
                      <a:r>
                        <a:rPr lang="ko-KR" altLang="en-US" dirty="0" smtClean="0"/>
                        <a:t>시민사회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국가 </a:t>
                      </a:r>
                      <a:r>
                        <a:rPr lang="en-US" altLang="ko-KR" dirty="0" smtClean="0"/>
                        <a:t>&lt; </a:t>
                      </a:r>
                      <a:r>
                        <a:rPr lang="ko-KR" altLang="en-US" dirty="0" smtClean="0"/>
                        <a:t>시민사회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국가 </a:t>
                      </a:r>
                      <a:r>
                        <a:rPr lang="en-US" altLang="ko-KR" dirty="0" smtClean="0"/>
                        <a:t>= </a:t>
                      </a:r>
                      <a:r>
                        <a:rPr lang="ko-KR" altLang="en-US" dirty="0" smtClean="0"/>
                        <a:t>시민사회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5633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의사소통 방식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명령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복종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경쟁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대립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조화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협력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9391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개인 위상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자유로운 개인의 부재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국가주의</a:t>
                      </a:r>
                      <a:endParaRPr lang="en-US" altLang="ko-K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자기중심적</a:t>
                      </a:r>
                      <a:r>
                        <a:rPr lang="ko-KR" altLang="en-US" baseline="0" dirty="0" smtClean="0"/>
                        <a:t> 개인</a:t>
                      </a:r>
                      <a:endParaRPr lang="en-US" altLang="ko-KR" baseline="0" dirty="0" smtClean="0"/>
                    </a:p>
                    <a:p>
                      <a:pPr algn="ctr" latinLnBrk="1"/>
                      <a:r>
                        <a:rPr lang="ko-KR" altLang="en-US" baseline="0" dirty="0" smtClean="0"/>
                        <a:t>집단주의적 개인주의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사회적으로 억압된 개인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집단주의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696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공동체 </a:t>
                      </a:r>
                      <a:endParaRPr lang="en-US" altLang="ko-KR" b="1" dirty="0" smtClean="0"/>
                    </a:p>
                    <a:p>
                      <a:pPr algn="ctr" latinLnBrk="1"/>
                      <a:r>
                        <a:rPr lang="ko-KR" altLang="en-US" b="1" dirty="0" smtClean="0"/>
                        <a:t>성격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운명공동체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이익공동체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문화공동체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3865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개선점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자발성 제고</a:t>
                      </a:r>
                      <a:r>
                        <a:rPr lang="en-US" altLang="ko-KR" dirty="0" smtClean="0"/>
                        <a:t>; </a:t>
                      </a:r>
                      <a:r>
                        <a:rPr lang="ko-KR" altLang="en-US" dirty="0" smtClean="0"/>
                        <a:t>개인의 해방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개성의 정제</a:t>
                      </a:r>
                      <a:r>
                        <a:rPr lang="en-US" altLang="ko-KR" dirty="0" smtClean="0"/>
                        <a:t>; </a:t>
                      </a:r>
                      <a:r>
                        <a:rPr lang="ko-KR" altLang="en-US" dirty="0" smtClean="0"/>
                        <a:t>창의성 함양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개성 인정</a:t>
                      </a:r>
                      <a:r>
                        <a:rPr lang="en-US" altLang="ko-KR" dirty="0" smtClean="0"/>
                        <a:t>; </a:t>
                      </a:r>
                      <a:r>
                        <a:rPr lang="ko-KR" altLang="en-US" dirty="0" smtClean="0"/>
                        <a:t>사회적 활력 제고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849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646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불 꺼진 북한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의식이 차단된 북한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671" y="1825625"/>
            <a:ext cx="83146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6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연결 채널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현재 가능성은</a:t>
            </a:r>
            <a:r>
              <a:rPr lang="en-US" altLang="ko-KR" dirty="0" smtClean="0"/>
              <a:t>? </a:t>
            </a:r>
            <a:r>
              <a:rPr lang="ko-KR" altLang="en-US" dirty="0" smtClean="0"/>
              <a:t>미국 트럼프와 김정은</a:t>
            </a:r>
            <a:endParaRPr lang="en-US" altLang="ko-KR" dirty="0" smtClean="0"/>
          </a:p>
          <a:p>
            <a:r>
              <a:rPr lang="ko-KR" altLang="en-US" dirty="0" smtClean="0"/>
              <a:t>인터넷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이동전화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이탈주민 네트워크</a:t>
            </a:r>
            <a:endParaRPr lang="en-US" altLang="ko-KR" dirty="0" smtClean="0"/>
          </a:p>
          <a:p>
            <a:r>
              <a:rPr lang="ko-KR" altLang="en-US" dirty="0" smtClean="0"/>
              <a:t>우리의 열린 마음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포용적 태도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진정한 실천</a:t>
            </a:r>
            <a:endParaRPr lang="en-US" altLang="ko-KR" dirty="0" smtClean="0"/>
          </a:p>
          <a:p>
            <a:r>
              <a:rPr lang="ko-KR" altLang="en-US" dirty="0" smtClean="0"/>
              <a:t>왜 열린 마음이 중요한가</a:t>
            </a:r>
            <a:r>
              <a:rPr lang="en-US" altLang="ko-KR" dirty="0" smtClean="0"/>
              <a:t>?</a:t>
            </a:r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만일 다시 태어난다면</a:t>
            </a:r>
            <a:r>
              <a:rPr lang="en-US" altLang="ko-KR" dirty="0" smtClean="0"/>
              <a:t>,</a:t>
            </a:r>
            <a:r>
              <a:rPr lang="ko-KR" altLang="en-US" dirty="0" smtClean="0"/>
              <a:t> 북한에 태어날 확률은</a:t>
            </a:r>
            <a:r>
              <a:rPr lang="en-US" altLang="ko-KR" dirty="0" smtClean="0"/>
              <a:t>?</a:t>
            </a:r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태어날 세상은 영혼</a:t>
            </a:r>
            <a:r>
              <a:rPr lang="en-US" altLang="ko-KR" dirty="0" smtClean="0"/>
              <a:t>/</a:t>
            </a:r>
            <a:r>
              <a:rPr lang="ko-KR" altLang="en-US" dirty="0" smtClean="0"/>
              <a:t>인간에게 공공재와 같다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세상을 두루 이롭게 하는 것은</a:t>
            </a:r>
            <a:r>
              <a:rPr lang="en-US" altLang="ko-KR" dirty="0"/>
              <a:t> </a:t>
            </a:r>
            <a:r>
              <a:rPr lang="ko-KR" altLang="en-US" dirty="0" smtClean="0"/>
              <a:t>모두에게 이득이 된다</a:t>
            </a:r>
            <a:r>
              <a:rPr lang="en-US" altLang="ko-KR" dirty="0" smtClean="0"/>
              <a:t>. </a:t>
            </a:r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열린 마음으로 살아야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복도 많이 받는다</a:t>
            </a:r>
            <a:r>
              <a:rPr lang="en-US" altLang="ko-KR" dirty="0" smtClean="0"/>
              <a:t>!!!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79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1" y="398115"/>
            <a:ext cx="4279391" cy="543308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689" y="398115"/>
            <a:ext cx="3582827" cy="54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74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대한민국은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ko-KR" altLang="en-US" dirty="0" smtClean="0"/>
              <a:t>항상 운명의 갈림길에 서 있다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미국이냐 중국이냐</a:t>
            </a:r>
            <a:r>
              <a:rPr lang="en-US" altLang="ko-KR" dirty="0" smtClean="0"/>
              <a:t>?</a:t>
            </a:r>
          </a:p>
          <a:p>
            <a:pPr>
              <a:buFontTx/>
              <a:buChar char="-"/>
            </a:pPr>
            <a:r>
              <a:rPr lang="ko-KR" altLang="en-US" dirty="0" smtClean="0"/>
              <a:t>유럽연합은</a:t>
            </a:r>
            <a:r>
              <a:rPr lang="en-US" altLang="ko-KR" dirty="0" smtClean="0"/>
              <a:t>?</a:t>
            </a:r>
          </a:p>
          <a:p>
            <a:pPr>
              <a:buFontTx/>
              <a:buChar char="-"/>
            </a:pPr>
            <a:r>
              <a:rPr lang="ko-KR" altLang="en-US" dirty="0" smtClean="0"/>
              <a:t>동아시아 공동체 </a:t>
            </a:r>
            <a:r>
              <a:rPr lang="en-US" altLang="ko-KR" dirty="0" smtClean="0"/>
              <a:t>(</a:t>
            </a:r>
            <a:r>
              <a:rPr lang="ko-KR" altLang="en-US" dirty="0" smtClean="0"/>
              <a:t>한중일 공동체</a:t>
            </a:r>
            <a:r>
              <a:rPr lang="en-US" altLang="ko-KR" dirty="0" smtClean="0"/>
              <a:t>)</a:t>
            </a:r>
          </a:p>
          <a:p>
            <a:pPr>
              <a:buFontTx/>
              <a:buChar char="-"/>
            </a:pPr>
            <a:r>
              <a:rPr lang="ko-KR" altLang="en-US" dirty="0" smtClean="0"/>
              <a:t>북한은</a:t>
            </a:r>
            <a:r>
              <a:rPr lang="en-US" altLang="ko-KR" dirty="0" smtClean="0"/>
              <a:t>?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ko-KR" altLang="en-US" dirty="0"/>
              <a:t>사랑이 확대 재생산되는 사회 만들기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 smtClean="0"/>
              <a:t>발전과 개발 전도사에서 사랑 전도사로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 smtClean="0"/>
              <a:t>사랑이 부족해서 망한 나라가 아니라</a:t>
            </a:r>
            <a:r>
              <a:rPr lang="en-US" altLang="ko-KR" dirty="0" smtClean="0"/>
              <a:t>,</a:t>
            </a:r>
          </a:p>
          <a:p>
            <a:pPr>
              <a:buFontTx/>
              <a:buChar char="-"/>
            </a:pPr>
            <a:r>
              <a:rPr lang="ko-KR" altLang="en-US" dirty="0" smtClean="0"/>
              <a:t>사랑을 경쟁력으로 삼아</a:t>
            </a:r>
            <a:r>
              <a:rPr lang="en-US" altLang="ko-KR" dirty="0"/>
              <a:t> </a:t>
            </a:r>
            <a:r>
              <a:rPr lang="ko-KR" altLang="en-US" dirty="0" smtClean="0"/>
              <a:t>세계의 중심으로 부상하고</a:t>
            </a:r>
            <a:r>
              <a:rPr lang="en-US" altLang="ko-KR" dirty="0" smtClean="0"/>
              <a:t>, </a:t>
            </a:r>
          </a:p>
          <a:p>
            <a:pPr>
              <a:buFontTx/>
              <a:buChar char="-"/>
            </a:pPr>
            <a:r>
              <a:rPr lang="ko-KR" altLang="en-US" dirty="0" smtClean="0"/>
              <a:t>궁극적으로 글로벌 공동체를 선도하는 나라로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260914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사랑의 발전 단계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수렵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채취형</a:t>
            </a:r>
            <a:r>
              <a:rPr lang="ko-KR" altLang="en-US" dirty="0" smtClean="0"/>
              <a:t> 사랑 사회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우연한 사랑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신과 자연 그리고 왕의 은전</a:t>
            </a:r>
            <a:endParaRPr lang="en-US" altLang="ko-KR" dirty="0" smtClean="0"/>
          </a:p>
          <a:p>
            <a:r>
              <a:rPr lang="ko-KR" altLang="en-US" dirty="0" err="1" smtClean="0"/>
              <a:t>정착형</a:t>
            </a:r>
            <a:r>
              <a:rPr lang="ko-KR" altLang="en-US" dirty="0" smtClean="0"/>
              <a:t> 사랑 사회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체계적인 사랑의 생산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축적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배분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근대적 복지 국가</a:t>
            </a:r>
            <a:endParaRPr lang="ko-KR" altLang="en-US" dirty="0"/>
          </a:p>
          <a:p>
            <a:r>
              <a:rPr lang="ko-KR" altLang="en-US" dirty="0"/>
              <a:t>효율적 사랑 사회</a:t>
            </a:r>
          </a:p>
          <a:p>
            <a:pPr>
              <a:buFontTx/>
              <a:buChar char="-"/>
            </a:pPr>
            <a:r>
              <a:rPr lang="ko-KR" altLang="en-US" dirty="0" err="1"/>
              <a:t>신자유주의</a:t>
            </a:r>
            <a:endParaRPr lang="ko-KR" altLang="en-US" dirty="0"/>
          </a:p>
          <a:p>
            <a:pPr>
              <a:buFontTx/>
              <a:buChar char="-"/>
            </a:pPr>
            <a:r>
              <a:rPr lang="ko-KR" altLang="en-US" dirty="0"/>
              <a:t>재원의 한계 인정</a:t>
            </a:r>
            <a:r>
              <a:rPr lang="en-US" altLang="ko-KR" dirty="0"/>
              <a:t>, </a:t>
            </a:r>
            <a:r>
              <a:rPr lang="ko-KR" altLang="en-US" dirty="0"/>
              <a:t>효율성 제고를 통한 지속가능성 확보</a:t>
            </a:r>
          </a:p>
          <a:p>
            <a:pPr>
              <a:buFontTx/>
              <a:buChar char="-"/>
            </a:pPr>
            <a:r>
              <a:rPr lang="ko-KR" altLang="en-US" dirty="0"/>
              <a:t>양극화</a:t>
            </a:r>
            <a:r>
              <a:rPr lang="en-US" altLang="ko-KR" dirty="0"/>
              <a:t>, </a:t>
            </a:r>
            <a:r>
              <a:rPr lang="ko-KR" altLang="en-US" dirty="0"/>
              <a:t>극단적 대립</a:t>
            </a:r>
            <a:r>
              <a:rPr lang="en-US" altLang="ko-KR" dirty="0"/>
              <a:t>, </a:t>
            </a:r>
            <a:r>
              <a:rPr lang="ko-KR" altLang="en-US" dirty="0"/>
              <a:t>진영 대결</a:t>
            </a:r>
            <a:r>
              <a:rPr lang="en-US" altLang="ko-KR" dirty="0"/>
              <a:t>, </a:t>
            </a:r>
            <a:r>
              <a:rPr lang="ko-KR" altLang="en-US" dirty="0"/>
              <a:t>세계 분열 </a:t>
            </a:r>
          </a:p>
          <a:p>
            <a:pPr>
              <a:buFontTx/>
              <a:buChar char="-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6862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사랑이 샘솟는 세상 만들기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미래는 사랑이 중심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사랑 부족으로 인한 갈등의 만연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갈등 해소 비용의 급속한 상승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국내적 갈등과 국제적 대립의 원인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사랑은 국제적 경쟁력의 원천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사랑은 인류 생존의 필수 요소 </a:t>
            </a:r>
            <a:endParaRPr lang="en-US" altLang="ko-KR" dirty="0" smtClean="0"/>
          </a:p>
          <a:p>
            <a:r>
              <a:rPr lang="ko-KR" altLang="en-US" dirty="0" smtClean="0"/>
              <a:t>사랑의 원천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이익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쾌락</a:t>
            </a:r>
            <a:r>
              <a:rPr lang="en-US" altLang="ko-KR" dirty="0" smtClean="0"/>
              <a:t> </a:t>
            </a:r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smtClean="0"/>
              <a:t>감정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인간의 본질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30039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사랑 생산의 주체</a:t>
            </a:r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성자</a:t>
            </a:r>
            <a:r>
              <a:rPr lang="en-US" altLang="ko-KR" dirty="0"/>
              <a:t>, </a:t>
            </a:r>
            <a:r>
              <a:rPr lang="ko-KR" altLang="en-US" dirty="0"/>
              <a:t>영웅</a:t>
            </a:r>
            <a:r>
              <a:rPr lang="en-US" altLang="ko-KR" dirty="0"/>
              <a:t>, </a:t>
            </a:r>
            <a:r>
              <a:rPr lang="ko-KR" altLang="en-US" dirty="0"/>
              <a:t>사회 </a:t>
            </a:r>
            <a:r>
              <a:rPr lang="ko-KR" altLang="en-US" dirty="0" smtClean="0"/>
              <a:t>제도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진보적 정책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진선미를 추구하는 사람들</a:t>
            </a:r>
            <a:r>
              <a:rPr lang="en-US" altLang="ko-KR" dirty="0" smtClean="0"/>
              <a:t>(</a:t>
            </a:r>
            <a:r>
              <a:rPr lang="ko-KR" altLang="en-US" dirty="0" smtClean="0"/>
              <a:t>최영종 교수 포함</a:t>
            </a:r>
            <a:r>
              <a:rPr lang="en-US" altLang="ko-KR" dirty="0"/>
              <a:t>)</a:t>
            </a: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일반시민</a:t>
            </a:r>
          </a:p>
          <a:p>
            <a:r>
              <a:rPr lang="ko-KR" altLang="en-US" dirty="0"/>
              <a:t>방식</a:t>
            </a:r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err="1"/>
              <a:t>누미노제</a:t>
            </a: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인격 수양</a:t>
            </a:r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배움과 실천을 통한 공동체 의식 고양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721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물고기와 </a:t>
            </a:r>
            <a:r>
              <a:rPr lang="ko-KR" altLang="en-US" sz="3600" dirty="0" smtClean="0"/>
              <a:t>하늘을 나는 새의 비유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789432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1800" b="1" dirty="0" smtClean="0"/>
              <a:t>누가 호수의 물에 대해서 더 잘 알까</a:t>
            </a:r>
            <a:r>
              <a:rPr lang="en-US" altLang="ko-KR" sz="18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en-US" altLang="ko-KR" sz="1800" b="1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 smtClean="0">
                <a:sym typeface="Wingdings" panose="05000000000000000000" pitchFamily="2" charset="2"/>
              </a:rPr>
              <a:t> </a:t>
            </a:r>
            <a:r>
              <a:rPr lang="ko-KR" altLang="en-US" sz="1800" dirty="0" smtClean="0"/>
              <a:t>하늘을 나는 새</a:t>
            </a:r>
            <a:r>
              <a:rPr lang="en-US" altLang="ko-KR" sz="1800" dirty="0"/>
              <a:t> </a:t>
            </a:r>
            <a:r>
              <a:rPr lang="en-US" altLang="ko-KR" sz="1800" dirty="0" smtClean="0"/>
              <a:t>or</a:t>
            </a:r>
            <a:r>
              <a:rPr lang="ko-KR" altLang="en-US" sz="1800" dirty="0" smtClean="0"/>
              <a:t> 물 속에 사는 물고기</a:t>
            </a:r>
            <a:r>
              <a:rPr lang="en-US" altLang="ko-KR" sz="1800" dirty="0" smtClean="0"/>
              <a:t>? </a:t>
            </a:r>
            <a:r>
              <a:rPr lang="ko-KR" altLang="en-US" sz="1800" dirty="0" smtClean="0"/>
              <a:t>이유는</a:t>
            </a:r>
            <a:r>
              <a:rPr lang="en-US" altLang="ko-KR" sz="1800" dirty="0" smtClean="0"/>
              <a:t>?</a:t>
            </a:r>
          </a:p>
          <a:p>
            <a:pPr>
              <a:buFontTx/>
              <a:buChar char="-"/>
            </a:pPr>
            <a:r>
              <a:rPr lang="ko-KR" altLang="en-US" sz="1800" dirty="0" smtClean="0"/>
              <a:t>얼핏 보면 항상 물속에 사는 물고기가 물을 더 잘 알 것 같음</a:t>
            </a:r>
            <a:endParaRPr lang="en-US" altLang="ko-KR" sz="1800" dirty="0"/>
          </a:p>
          <a:p>
            <a:pPr>
              <a:buFontTx/>
              <a:buChar char="-"/>
            </a:pPr>
            <a:r>
              <a:rPr lang="ko-KR" altLang="en-US" sz="1800" dirty="0" smtClean="0"/>
              <a:t>그러나 우리의 일상의 인식 방법에 따르면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하늘을 나는 새이다</a:t>
            </a:r>
            <a:r>
              <a:rPr lang="en-US" altLang="ko-KR" sz="1800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1800" dirty="0" smtClean="0"/>
              <a:t>우리의 인식은 구분 짓고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대비해서 알게 된다</a:t>
            </a:r>
            <a:r>
              <a:rPr lang="en-US" altLang="ko-KR" sz="1800" dirty="0" smtClean="0"/>
              <a:t>. (</a:t>
            </a:r>
            <a:r>
              <a:rPr lang="ko-KR" altLang="en-US" sz="1800" dirty="0" smtClean="0"/>
              <a:t>슬픔과 기쁨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길고 짧음을 구분해서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비교함으로써 비로소 알게 된다</a:t>
            </a:r>
            <a:r>
              <a:rPr lang="en-US" altLang="ko-KR" sz="1800" dirty="0" smtClean="0"/>
              <a:t>)</a:t>
            </a:r>
          </a:p>
          <a:p>
            <a:pPr>
              <a:buFontTx/>
              <a:buChar char="-"/>
            </a:pPr>
            <a:r>
              <a:rPr lang="ko-KR" altLang="en-US" sz="1800" dirty="0" smtClean="0"/>
              <a:t>물을 알려면 물 밖에 나가봐야 한다</a:t>
            </a:r>
            <a:r>
              <a:rPr lang="en-US" altLang="ko-KR" sz="1800" dirty="0" smtClean="0"/>
              <a:t>. </a:t>
            </a:r>
          </a:p>
          <a:p>
            <a:pPr>
              <a:buFontTx/>
              <a:buChar char="-"/>
            </a:pPr>
            <a:r>
              <a:rPr lang="en-US" altLang="ko-KR" sz="1800" dirty="0" smtClean="0"/>
              <a:t>Outside-in approach</a:t>
            </a:r>
            <a:r>
              <a:rPr lang="ko-KR" altLang="en-US" sz="1800" dirty="0" smtClean="0"/>
              <a:t>의 중요성</a:t>
            </a:r>
            <a:endParaRPr lang="en-US" altLang="ko-KR" sz="1800" dirty="0" smtClean="0"/>
          </a:p>
          <a:p>
            <a:pPr>
              <a:buFontTx/>
              <a:buChar char="-"/>
            </a:pPr>
            <a:r>
              <a:rPr lang="ko-KR" altLang="en-US" sz="1800" dirty="0" smtClean="0"/>
              <a:t>외국에 나가보면 나라 소중한 것도 안다</a:t>
            </a:r>
            <a:r>
              <a:rPr lang="en-US" altLang="ko-KR" sz="1800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1800" dirty="0" smtClean="0"/>
              <a:t>우물 안 개구리의 비애 </a:t>
            </a:r>
            <a:endParaRPr lang="en-US" altLang="ko-KR" sz="1800" dirty="0"/>
          </a:p>
          <a:p>
            <a:pPr>
              <a:buFontTx/>
              <a:buChar char="-"/>
            </a:pPr>
            <a:r>
              <a:rPr lang="ko-KR" altLang="en-US" sz="1800" dirty="0" smtClean="0"/>
              <a:t>동굴의 우상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423413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우리 </a:t>
            </a:r>
            <a:r>
              <a:rPr lang="ko-KR" altLang="en-US" sz="3600" dirty="0" smtClean="0"/>
              <a:t>인식의 한계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1800" dirty="0" smtClean="0"/>
              <a:t>인식은 경계 짓기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개념화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범주화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대비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인식</a:t>
            </a:r>
            <a:r>
              <a:rPr lang="en-US" altLang="ko-KR" sz="1800" dirty="0" smtClean="0"/>
              <a:t>)</a:t>
            </a:r>
          </a:p>
          <a:p>
            <a:pPr>
              <a:buFontTx/>
              <a:buChar char="-"/>
            </a:pPr>
            <a:r>
              <a:rPr lang="ko-KR" altLang="en-US" sz="1800" dirty="0" smtClean="0"/>
              <a:t>경계선을 인식한다</a:t>
            </a:r>
            <a:r>
              <a:rPr lang="en-US" altLang="ko-KR" sz="1800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1800" dirty="0" smtClean="0"/>
              <a:t>이 경우 하늘을 나는 새가 물에 대해서 더 잘 알 수 있다</a:t>
            </a:r>
            <a:r>
              <a:rPr lang="en-US" altLang="ko-KR" sz="1800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1800" dirty="0" smtClean="0"/>
              <a:t>그러나 경계는 모호하거나 곧 모호해진다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루빈의 꽃병</a:t>
            </a:r>
            <a:r>
              <a:rPr lang="en-US" altLang="ko-KR" sz="1800" dirty="0" smtClean="0"/>
              <a:t>; </a:t>
            </a:r>
            <a:r>
              <a:rPr lang="ko-KR" altLang="en-US" sz="1800" dirty="0" smtClean="0"/>
              <a:t>그 나라가 그 나라다</a:t>
            </a:r>
            <a:r>
              <a:rPr lang="en-US" altLang="ko-KR" sz="1800" dirty="0" smtClean="0"/>
              <a:t>)</a:t>
            </a:r>
          </a:p>
          <a:p>
            <a:pPr>
              <a:buFontTx/>
              <a:buChar char="-"/>
            </a:pPr>
            <a:r>
              <a:rPr lang="ko-KR" altLang="en-US" sz="1800" dirty="0" smtClean="0"/>
              <a:t>경계에 집착하면 본질 파악하기 어렵다</a:t>
            </a:r>
            <a:endParaRPr lang="en-US" altLang="ko-KR" sz="1800" dirty="0" smtClean="0"/>
          </a:p>
          <a:p>
            <a:pPr>
              <a:buFontTx/>
              <a:buChar char="-"/>
            </a:pPr>
            <a:r>
              <a:rPr lang="ko-KR" altLang="en-US" sz="1800" dirty="0" smtClean="0"/>
              <a:t>국가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간 경계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나와 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우리와 그들</a:t>
            </a:r>
            <a:endParaRPr lang="en-US" altLang="ko-KR" sz="1800" dirty="0" smtClean="0"/>
          </a:p>
          <a:p>
            <a:pPr>
              <a:buFontTx/>
              <a:buChar char="-"/>
            </a:pPr>
            <a:r>
              <a:rPr lang="ko-KR" altLang="en-US" sz="1800" dirty="0" smtClean="0"/>
              <a:t>의식은 연계되어 있다 </a:t>
            </a:r>
            <a:r>
              <a:rPr lang="en-US" altLang="ko-KR" sz="1800" dirty="0" smtClean="0"/>
              <a:t>(world of consciousness). </a:t>
            </a:r>
          </a:p>
          <a:p>
            <a:pPr>
              <a:buFontTx/>
              <a:buChar char="-"/>
            </a:pPr>
            <a:r>
              <a:rPr lang="ko-KR" altLang="en-US" sz="1800" dirty="0" smtClean="0"/>
              <a:t>인간은 공감의 동물이다 </a:t>
            </a:r>
            <a:r>
              <a:rPr lang="en-US" altLang="ko-KR" sz="1800" dirty="0" smtClean="0"/>
              <a:t>(home</a:t>
            </a:r>
            <a:r>
              <a:rPr lang="ko-KR" altLang="en-US" sz="1800" dirty="0" smtClean="0"/>
              <a:t> </a:t>
            </a:r>
            <a:r>
              <a:rPr lang="en-US" altLang="ko-KR" sz="1800" dirty="0" err="1" smtClean="0"/>
              <a:t>empathicus</a:t>
            </a:r>
            <a:r>
              <a:rPr lang="en-US" altLang="ko-KR" sz="1800" dirty="0" smtClean="0"/>
              <a:t>)</a:t>
            </a:r>
          </a:p>
          <a:p>
            <a:pPr>
              <a:buFontTx/>
              <a:buChar char="-"/>
            </a:pPr>
            <a:r>
              <a:rPr lang="ko-KR" altLang="en-US" sz="1800" dirty="0" smtClean="0"/>
              <a:t>경계와 본질은 다르며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우리는 본질을 알아야 한다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2894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err="1" smtClean="0"/>
              <a:t>루빈의</a:t>
            </a:r>
            <a:r>
              <a:rPr lang="ko-KR" altLang="en-US" sz="3600" dirty="0" smtClean="0"/>
              <a:t> </a:t>
            </a:r>
            <a:r>
              <a:rPr lang="ko-KR" altLang="en-US" sz="3600" dirty="0" smtClean="0"/>
              <a:t>꽃병 </a:t>
            </a:r>
            <a:r>
              <a:rPr lang="en-US" altLang="ko-KR" sz="3600" dirty="0" smtClean="0"/>
              <a:t>(Rubin’s Vase)</a:t>
            </a:r>
            <a:endParaRPr lang="ko-KR" altLang="en-US" sz="3600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1576249"/>
            <a:ext cx="4320059" cy="49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6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/>
              <a:t>그렇다면 어떻게 </a:t>
            </a:r>
            <a:r>
              <a:rPr lang="ko-KR" altLang="en-US" sz="3600" b="1" dirty="0">
                <a:solidFill>
                  <a:schemeClr val="accent5">
                    <a:lumMod val="75000"/>
                  </a:schemeClr>
                </a:solidFill>
              </a:rPr>
              <a:t>본질</a:t>
            </a:r>
            <a:r>
              <a:rPr lang="ko-KR" altLang="en-US" sz="3600" b="1" dirty="0"/>
              <a:t>을 알 수 있을까</a:t>
            </a:r>
            <a:r>
              <a:rPr lang="en-US" altLang="ko-KR" sz="36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8479536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우리는 많은 중요하고 본질적인 것들을 깨닫지 못하고 산다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/>
              <a:t>맑은 공기</a:t>
            </a:r>
            <a:r>
              <a:rPr lang="en-US" altLang="ko-KR" sz="1800" dirty="0"/>
              <a:t>, </a:t>
            </a:r>
            <a:r>
              <a:rPr lang="ko-KR" altLang="en-US" sz="1800" dirty="0"/>
              <a:t>부모님 사랑</a:t>
            </a:r>
            <a:r>
              <a:rPr lang="en-US" altLang="ko-KR" sz="1800" dirty="0"/>
              <a:t>, </a:t>
            </a:r>
            <a:r>
              <a:rPr lang="ko-KR" altLang="en-US" sz="1800" dirty="0"/>
              <a:t>자연환경</a:t>
            </a:r>
            <a:r>
              <a:rPr lang="en-US" altLang="ko-KR" sz="1800" dirty="0"/>
              <a:t>, </a:t>
            </a:r>
            <a:r>
              <a:rPr lang="ko-KR" altLang="en-US" sz="1800" dirty="0"/>
              <a:t>평화</a:t>
            </a:r>
            <a:r>
              <a:rPr lang="en-US" altLang="ko-KR" sz="1800" dirty="0"/>
              <a:t>, </a:t>
            </a:r>
            <a:r>
              <a:rPr lang="ko-KR" altLang="en-US" sz="1800" dirty="0"/>
              <a:t>지구</a:t>
            </a:r>
            <a:r>
              <a:rPr lang="en-US" altLang="ko-KR" sz="1800" dirty="0"/>
              <a:t>, </a:t>
            </a:r>
            <a:r>
              <a:rPr lang="ko-KR" altLang="en-US" sz="1800" dirty="0"/>
              <a:t>태양</a:t>
            </a:r>
            <a:r>
              <a:rPr lang="en-US" altLang="ko-KR" sz="1800" dirty="0"/>
              <a:t>, </a:t>
            </a:r>
            <a:r>
              <a:rPr lang="ko-KR" altLang="en-US" sz="1800" dirty="0"/>
              <a:t>우주 </a:t>
            </a:r>
            <a:r>
              <a:rPr lang="en-US" altLang="ko-KR" sz="1800" dirty="0"/>
              <a:t>(</a:t>
            </a:r>
            <a:r>
              <a:rPr lang="ko-KR" altLang="en-US" sz="1800" dirty="0"/>
              <a:t>모두 잃으면 알게 되는 것들</a:t>
            </a:r>
            <a:r>
              <a:rPr lang="en-US" altLang="ko-KR" sz="1800" dirty="0"/>
              <a:t>) </a:t>
            </a:r>
            <a:r>
              <a:rPr lang="ko-KR" altLang="en-US" sz="1800" dirty="0"/>
              <a:t>등등</a:t>
            </a:r>
            <a:r>
              <a:rPr lang="en-US" altLang="ko-KR" sz="1800" dirty="0"/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너무나 </a:t>
            </a:r>
            <a:r>
              <a:rPr lang="ko-KR" altLang="en-US" sz="1800" dirty="0"/>
              <a:t>당연해서</a:t>
            </a:r>
            <a:r>
              <a:rPr lang="en-US" altLang="ko-KR" sz="1800" dirty="0"/>
              <a:t>, </a:t>
            </a:r>
            <a:endParaRPr lang="en-US" altLang="ko-KR" sz="18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자연스러워서</a:t>
            </a:r>
            <a:r>
              <a:rPr lang="en-US" altLang="ko-KR" sz="1800" dirty="0"/>
              <a:t>, </a:t>
            </a:r>
            <a:endParaRPr lang="en-US" altLang="ko-KR" sz="18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차고 </a:t>
            </a:r>
            <a:r>
              <a:rPr lang="ko-KR" altLang="en-US" sz="1800" dirty="0"/>
              <a:t>넘쳐서</a:t>
            </a:r>
            <a:r>
              <a:rPr lang="en-US" altLang="ko-KR" sz="1800" dirty="0"/>
              <a:t>, </a:t>
            </a:r>
            <a:endParaRPr lang="en-US" altLang="ko-KR" sz="18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가장 중요하게는 </a:t>
            </a:r>
            <a:r>
              <a:rPr lang="ko-KR" altLang="en-US" sz="1800" dirty="0"/>
              <a:t>너무나 자기 중심적으로 사고하기 </a:t>
            </a:r>
            <a:r>
              <a:rPr lang="ko-KR" altLang="en-US" sz="1800" dirty="0" smtClean="0"/>
              <a:t>때문에</a:t>
            </a:r>
            <a:endParaRPr lang="en-US" altLang="ko-KR" sz="18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자아를 뛰어 넘으면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자기</a:t>
            </a:r>
            <a:r>
              <a:rPr lang="en-US" altLang="ko-KR" sz="1800" dirty="0" smtClean="0"/>
              <a:t>(Self, </a:t>
            </a:r>
            <a:r>
              <a:rPr lang="ko-KR" altLang="en-US" sz="1800" dirty="0" smtClean="0"/>
              <a:t>본질적 자아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보이고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남이 보이고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공동체가 보이고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 세상이 다 보인다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나와 남이 다르지 않고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근본적으로 너도 없고 나도 없다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ko-KR" altLang="en-US" sz="1800" dirty="0" smtClean="0"/>
              <a:t>그래서 우리는 죽을 때까지 </a:t>
            </a:r>
            <a:r>
              <a:rPr lang="ko-KR" altLang="en-US" sz="1800" dirty="0"/>
              <a:t>공부를 하고</a:t>
            </a:r>
            <a:r>
              <a:rPr lang="en-US" altLang="ko-KR" sz="1800" dirty="0"/>
              <a:t>, </a:t>
            </a:r>
            <a:r>
              <a:rPr lang="ko-KR" altLang="en-US" sz="1800" dirty="0" smtClean="0"/>
              <a:t>많은 새로운 </a:t>
            </a:r>
            <a:r>
              <a:rPr lang="ko-KR" altLang="en-US" sz="1800" dirty="0"/>
              <a:t>경험을 하고</a:t>
            </a:r>
            <a:r>
              <a:rPr lang="en-US" altLang="ko-KR" sz="1800" dirty="0"/>
              <a:t>, </a:t>
            </a:r>
            <a:r>
              <a:rPr lang="ko-KR" altLang="en-US" sz="1800" dirty="0" smtClean="0"/>
              <a:t>통념을 버리고 창의적 </a:t>
            </a:r>
            <a:r>
              <a:rPr lang="ko-KR" altLang="en-US" sz="1800" dirty="0"/>
              <a:t>사고를 해야 하는 것이다</a:t>
            </a:r>
            <a:r>
              <a:rPr lang="en-US" altLang="ko-KR" sz="18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2928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인간의 </a:t>
            </a:r>
            <a:r>
              <a:rPr lang="ko-KR" altLang="en-US" sz="3600" dirty="0" smtClean="0"/>
              <a:t>발전 단계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o-KR" altLang="en-US" sz="1800" b="1" dirty="0" smtClean="0">
                <a:solidFill>
                  <a:schemeClr val="accent5">
                    <a:lumMod val="75000"/>
                  </a:schemeClr>
                </a:solidFill>
              </a:rPr>
              <a:t>하수</a:t>
            </a:r>
            <a:r>
              <a:rPr lang="ko-KR" altLang="en-US" sz="1800" b="1" dirty="0" smtClean="0"/>
              <a:t>는 자기만 생각한다</a:t>
            </a:r>
            <a:r>
              <a:rPr lang="en-US" altLang="ko-KR" sz="1800" b="1" dirty="0" smtClean="0"/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자기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생각만 옳다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자존심이 강하다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자기 이익만 챙긴다</a:t>
            </a:r>
            <a:r>
              <a:rPr lang="en-US" altLang="ko-KR" sz="18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o-KR" altLang="en-US" sz="1800" b="1" dirty="0" smtClean="0">
                <a:solidFill>
                  <a:schemeClr val="accent5">
                    <a:lumMod val="75000"/>
                  </a:schemeClr>
                </a:solidFill>
              </a:rPr>
              <a:t>중수</a:t>
            </a:r>
            <a:r>
              <a:rPr lang="ko-KR" altLang="en-US" sz="1800" b="1" dirty="0" smtClean="0"/>
              <a:t>는 남의 눈으로 자신을 볼</a:t>
            </a:r>
            <a:r>
              <a:rPr lang="en-US" altLang="ko-KR" sz="1800" b="1" dirty="0" smtClean="0"/>
              <a:t> </a:t>
            </a:r>
            <a:r>
              <a:rPr lang="ko-KR" altLang="en-US" sz="1800" b="1" dirty="0" smtClean="0"/>
              <a:t>줄 안다</a:t>
            </a:r>
            <a:r>
              <a:rPr lang="en-US" altLang="ko-KR" sz="1800" b="1" dirty="0" smtClean="0"/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자신을 상대화</a:t>
            </a:r>
            <a:r>
              <a:rPr lang="en-US" altLang="ko-KR" sz="1800" dirty="0" smtClean="0"/>
              <a:t>/</a:t>
            </a:r>
            <a:r>
              <a:rPr lang="ko-KR" altLang="en-US" sz="1800" dirty="0" err="1" smtClean="0"/>
              <a:t>객관화한다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남의 입장을 배려한다</a:t>
            </a:r>
            <a:r>
              <a:rPr lang="en-US" altLang="ko-KR" sz="1800" dirty="0" smtClean="0"/>
              <a:t> (“golden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rule”).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 smtClean="0"/>
              <a:t>사회생활을 제법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한다</a:t>
            </a:r>
            <a:r>
              <a:rPr lang="en-US" altLang="ko-KR" sz="1800" dirty="0" smtClean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92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인간의 </a:t>
            </a:r>
            <a:r>
              <a:rPr lang="ko-KR" altLang="en-US" sz="3600" dirty="0" smtClean="0"/>
              <a:t>발전 단계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911047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o-KR" altLang="en-US" sz="1800" b="1" dirty="0" smtClean="0"/>
              <a:t>그렇다면</a:t>
            </a:r>
            <a:r>
              <a:rPr lang="ko-KR" altLang="en-US" sz="1800" b="1" dirty="0" smtClean="0">
                <a:solidFill>
                  <a:schemeClr val="accent5">
                    <a:lumMod val="75000"/>
                  </a:schemeClr>
                </a:solidFill>
              </a:rPr>
              <a:t> 고수</a:t>
            </a:r>
            <a:r>
              <a:rPr lang="ko-KR" altLang="en-US" sz="1800" b="1" dirty="0" smtClean="0"/>
              <a:t>는</a:t>
            </a:r>
            <a:r>
              <a:rPr lang="en-US" altLang="ko-KR" sz="18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altLang="ko-KR" sz="1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dirty="0" smtClean="0">
                <a:sym typeface="Wingdings" panose="05000000000000000000" pitchFamily="2" charset="2"/>
              </a:rPr>
              <a:t> </a:t>
            </a:r>
            <a:r>
              <a:rPr lang="ko-KR" altLang="en-US" sz="1800" dirty="0" smtClean="0"/>
              <a:t>나와 </a:t>
            </a:r>
            <a:r>
              <a:rPr lang="ko-KR" altLang="en-US" sz="1800" dirty="0"/>
              <a:t>남</a:t>
            </a:r>
            <a:r>
              <a:rPr lang="en-US" altLang="ko-KR" sz="1800" dirty="0"/>
              <a:t>, </a:t>
            </a:r>
            <a:r>
              <a:rPr lang="ko-KR" altLang="en-US" sz="1800" dirty="0"/>
              <a:t>안과 밖의 경계를 뛰어 넘는다</a:t>
            </a:r>
            <a:r>
              <a:rPr lang="en-US" altLang="ko-KR" sz="1800" dirty="0"/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/>
              <a:t>어디에 살더라도 온 인류가 하나라는 인식을 갖는다 </a:t>
            </a:r>
            <a:r>
              <a:rPr lang="en-US" altLang="ko-KR" sz="1800" dirty="0"/>
              <a:t>(cosmopolitan, </a:t>
            </a:r>
            <a:r>
              <a:rPr lang="ko-KR" altLang="en-US" sz="1800" dirty="0" err="1"/>
              <a:t>인류공동체</a:t>
            </a:r>
            <a:r>
              <a:rPr lang="en-US" altLang="ko-KR" sz="1800" dirty="0"/>
              <a:t>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/>
              <a:t>가능하면 양심과 이성에 따라 </a:t>
            </a:r>
            <a:r>
              <a:rPr lang="ko-KR" altLang="en-US" sz="1800" dirty="0" smtClean="0"/>
              <a:t>산다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하늘을 알기에</a:t>
            </a:r>
            <a:r>
              <a:rPr lang="en-US" altLang="ko-KR" sz="1800" dirty="0" smtClean="0"/>
              <a:t>).</a:t>
            </a:r>
            <a:endParaRPr lang="en-US" altLang="ko-KR" sz="18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/>
              <a:t>보편적 사랑</a:t>
            </a:r>
            <a:r>
              <a:rPr lang="en-US" altLang="ko-KR" sz="1800" dirty="0"/>
              <a:t>(impersonal</a:t>
            </a:r>
            <a:r>
              <a:rPr lang="ko-KR" altLang="en-US" sz="1800" dirty="0"/>
              <a:t> </a:t>
            </a:r>
            <a:r>
              <a:rPr lang="en-US" altLang="ko-KR" sz="1800" dirty="0"/>
              <a:t>love)</a:t>
            </a:r>
            <a:r>
              <a:rPr lang="ko-KR" altLang="en-US" sz="1800" dirty="0"/>
              <a:t>을 한다</a:t>
            </a:r>
            <a:r>
              <a:rPr lang="en-US" altLang="ko-KR" sz="1800" dirty="0"/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/>
              <a:t>물질적 이익보다는 존재의 의미를 찾는다</a:t>
            </a:r>
            <a:r>
              <a:rPr lang="en-US" altLang="ko-KR" sz="1800" dirty="0"/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/>
              <a:t>인류를 위해 공헌하는 인생을 산다</a:t>
            </a:r>
            <a:r>
              <a:rPr lang="en-US" altLang="ko-KR" sz="1800" dirty="0"/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altLang="ko-KR" sz="1800" dirty="0"/>
              <a:t>”</a:t>
            </a:r>
            <a:r>
              <a:rPr lang="ko-KR" altLang="en-US" sz="1800" dirty="0"/>
              <a:t>자아에 얽매이거나 자아를 부정하는 것이 아니라</a:t>
            </a:r>
            <a:r>
              <a:rPr lang="en-US" altLang="ko-KR" sz="1800" dirty="0"/>
              <a:t>, </a:t>
            </a:r>
            <a:r>
              <a:rPr lang="ko-KR" altLang="en-US" sz="1800" dirty="0"/>
              <a:t>자아를 바르게 인식하고</a:t>
            </a:r>
            <a:r>
              <a:rPr lang="en-US" altLang="ko-KR" sz="1800" dirty="0"/>
              <a:t>, </a:t>
            </a:r>
            <a:endParaRPr lang="en-US" altLang="ko-KR" sz="1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때론 </a:t>
            </a:r>
            <a:r>
              <a:rPr lang="ko-KR" altLang="en-US" sz="1800" dirty="0"/>
              <a:t>초월할 줄 알면서</a:t>
            </a:r>
            <a:r>
              <a:rPr lang="en-US" altLang="ko-KR" sz="1800" dirty="0"/>
              <a:t>, </a:t>
            </a:r>
            <a:r>
              <a:rPr lang="ko-KR" altLang="en-US" sz="1800" dirty="0"/>
              <a:t>궁극적으로 자아를 실현하는 삶을 산다</a:t>
            </a:r>
            <a:r>
              <a:rPr lang="en-US" altLang="ko-KR" sz="1800" dirty="0"/>
              <a:t>.”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1800" dirty="0"/>
              <a:t>채소</a:t>
            </a:r>
            <a:r>
              <a:rPr lang="en-US" altLang="ko-KR" sz="1800" dirty="0"/>
              <a:t>/</a:t>
            </a:r>
            <a:r>
              <a:rPr lang="ko-KR" altLang="en-US" sz="1800" dirty="0"/>
              <a:t>과일 중 특히 </a:t>
            </a:r>
            <a:r>
              <a:rPr lang="en-US" altLang="ko-KR" sz="1800" dirty="0"/>
              <a:t>‘</a:t>
            </a:r>
            <a:r>
              <a:rPr lang="ko-KR" altLang="en-US" sz="1800" dirty="0"/>
              <a:t>참외</a:t>
            </a:r>
            <a:r>
              <a:rPr lang="en-US" altLang="ko-KR" sz="1800" dirty="0"/>
              <a:t>’</a:t>
            </a:r>
            <a:r>
              <a:rPr lang="ko-KR" altLang="en-US" sz="1800" dirty="0"/>
              <a:t>를 </a:t>
            </a:r>
            <a:r>
              <a:rPr lang="ko-KR" altLang="en-US" sz="1800" dirty="0" smtClean="0"/>
              <a:t>좋아한다</a:t>
            </a:r>
            <a:r>
              <a:rPr lang="en-US" altLang="ko-KR" sz="1800" dirty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가능하면 참회를 자주하자</a:t>
            </a:r>
            <a:r>
              <a:rPr lang="en-US" altLang="ko-KR" sz="1800" dirty="0" smtClean="0"/>
              <a:t>!)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1140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세계를 </a:t>
            </a:r>
            <a:r>
              <a:rPr lang="ko-KR" altLang="en-US" sz="3600" dirty="0" smtClean="0"/>
              <a:t>보는 시각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1800" b="1" dirty="0" smtClean="0"/>
              <a:t>국가</a:t>
            </a:r>
            <a:r>
              <a:rPr lang="ko-KR" altLang="en-US" sz="1800" dirty="0" smtClean="0"/>
              <a:t> </a:t>
            </a:r>
            <a:r>
              <a:rPr lang="ko-KR" altLang="en-US" sz="1800" b="1" dirty="0" smtClean="0"/>
              <a:t>중심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현실주의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중상주의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국가주의</a:t>
            </a:r>
            <a:r>
              <a:rPr lang="en-US" altLang="ko-KR" sz="1800" dirty="0" smtClean="0"/>
              <a:t>)</a:t>
            </a:r>
          </a:p>
          <a:p>
            <a:pPr>
              <a:buFontTx/>
              <a:buChar char="-"/>
            </a:pPr>
            <a:r>
              <a:rPr lang="ko-KR" altLang="en-US" sz="1800" dirty="0" smtClean="0"/>
              <a:t>국익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국력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안보</a:t>
            </a:r>
            <a:endParaRPr lang="en-US" altLang="ko-KR" sz="1800" dirty="0"/>
          </a:p>
          <a:p>
            <a:pPr>
              <a:buFontTx/>
              <a:buChar char="-"/>
            </a:pPr>
            <a:r>
              <a:rPr lang="ko-KR" altLang="en-US" sz="1800" dirty="0" smtClean="0"/>
              <a:t>국가의 경제 개입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전략 산업 육성</a:t>
            </a:r>
            <a:endParaRPr lang="en-US" altLang="ko-KR" sz="1800" dirty="0"/>
          </a:p>
          <a:p>
            <a:pPr>
              <a:buFontTx/>
              <a:buChar char="-"/>
            </a:pPr>
            <a:r>
              <a:rPr lang="ko-KR" altLang="en-US" sz="1800" dirty="0" smtClean="0"/>
              <a:t>대립적</a:t>
            </a:r>
            <a:endParaRPr lang="en-US" altLang="ko-KR" sz="1800" dirty="0" smtClean="0"/>
          </a:p>
          <a:p>
            <a:pPr>
              <a:buFontTx/>
              <a:buChar char="-"/>
            </a:pPr>
            <a:r>
              <a:rPr lang="ko-KR" altLang="en-US" sz="1800" dirty="0" smtClean="0"/>
              <a:t>국익 충돌과 전쟁 불가피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1800" b="1" dirty="0" smtClean="0"/>
              <a:t>이익</a:t>
            </a:r>
            <a:r>
              <a:rPr lang="ko-KR" altLang="en-US" sz="1800" dirty="0" smtClean="0"/>
              <a:t> </a:t>
            </a:r>
            <a:r>
              <a:rPr lang="ko-KR" altLang="en-US" sz="1800" b="1" dirty="0" smtClean="0"/>
              <a:t>중심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자유주의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상호의존</a:t>
            </a:r>
            <a:r>
              <a:rPr lang="en-US" altLang="ko-KR" sz="1800" dirty="0"/>
              <a:t>)</a:t>
            </a:r>
            <a:endParaRPr lang="en-US" altLang="ko-KR" sz="1800" dirty="0" smtClean="0"/>
          </a:p>
          <a:p>
            <a:pPr>
              <a:buFontTx/>
              <a:buChar char="-"/>
            </a:pPr>
            <a:r>
              <a:rPr lang="ko-KR" altLang="en-US" sz="1800" dirty="0" smtClean="0"/>
              <a:t>이익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합리성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조화</a:t>
            </a:r>
            <a:endParaRPr lang="en-US" altLang="ko-KR" sz="1800" dirty="0"/>
          </a:p>
          <a:p>
            <a:pPr>
              <a:buFontTx/>
              <a:buChar char="-"/>
            </a:pPr>
            <a:r>
              <a:rPr lang="ko-KR" altLang="en-US" sz="1800" dirty="0" smtClean="0"/>
              <a:t>시장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교류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협력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상호의존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국제제도</a:t>
            </a:r>
            <a:endParaRPr lang="en-US" altLang="ko-KR" sz="1800" dirty="0"/>
          </a:p>
          <a:p>
            <a:pPr>
              <a:buFontTx/>
              <a:buChar char="-"/>
            </a:pPr>
            <a:r>
              <a:rPr lang="ko-KR" altLang="en-US" sz="1800" dirty="0" smtClean="0"/>
              <a:t>협력적</a:t>
            </a:r>
            <a:endParaRPr lang="en-US" altLang="ko-KR" sz="1800" dirty="0" smtClean="0"/>
          </a:p>
          <a:p>
            <a:pPr>
              <a:buFontTx/>
              <a:buChar char="-"/>
            </a:pPr>
            <a:r>
              <a:rPr lang="ko-KR" altLang="en-US" sz="1800" dirty="0" smtClean="0"/>
              <a:t>지속 가능성 문제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2809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1617</Words>
  <Application>Microsoft Office PowerPoint</Application>
  <PresentationFormat>와이드스크린</PresentationFormat>
  <Paragraphs>333</Paragraphs>
  <Slides>23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23</vt:i4>
      </vt:variant>
    </vt:vector>
  </HeadingPairs>
  <TitlesOfParts>
    <vt:vector size="31" baseType="lpstr">
      <vt:lpstr>맑은 고딕</vt:lpstr>
      <vt:lpstr>함초롬바탕</vt:lpstr>
      <vt:lpstr>Arial</vt:lpstr>
      <vt:lpstr>Wingdings</vt:lpstr>
      <vt:lpstr>Office 테마</vt:lpstr>
      <vt:lpstr>1_Office 테마</vt:lpstr>
      <vt:lpstr>2_Office 테마</vt:lpstr>
      <vt:lpstr>3_Office 테마</vt:lpstr>
      <vt:lpstr>혼돈의 글로벌 시대,  공동체주의를 말하다  </vt:lpstr>
      <vt:lpstr>PowerPoint 프레젠테이션</vt:lpstr>
      <vt:lpstr>물고기와 하늘을 나는 새의 비유</vt:lpstr>
      <vt:lpstr>우리 인식의 한계</vt:lpstr>
      <vt:lpstr>루빈의 꽃병 (Rubin’s Vase)</vt:lpstr>
      <vt:lpstr>그렇다면 어떻게 본질을 알 수 있을까?</vt:lpstr>
      <vt:lpstr>인간의 발전 단계</vt:lpstr>
      <vt:lpstr>인간의 발전 단계</vt:lpstr>
      <vt:lpstr>세계를 보는 시각</vt:lpstr>
      <vt:lpstr>PowerPoint 프레젠테이션</vt:lpstr>
      <vt:lpstr>PowerPoint 프레젠테이션</vt:lpstr>
      <vt:lpstr>공동체 의식이란?</vt:lpstr>
      <vt:lpstr>PowerPoint 프레젠테이션</vt:lpstr>
      <vt:lpstr>공동체의 유형</vt:lpstr>
      <vt:lpstr>현재 세계는? ‘문명의 충돌’에서 ‘꿈의 충돌’로</vt:lpstr>
      <vt:lpstr>세계의 꿈들</vt:lpstr>
      <vt:lpstr>동아시아는? 한국을 사이에 두고 중-일이 충돌한다.</vt:lpstr>
      <vt:lpstr>불 꺼진 북한, 의식이 차단된 북한</vt:lpstr>
      <vt:lpstr>연결 채널</vt:lpstr>
      <vt:lpstr>대한민국은?</vt:lpstr>
      <vt:lpstr>사랑의 발전 단계</vt:lpstr>
      <vt:lpstr>사랑이 샘솟는 세상 만들기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영종</dc:creator>
  <cp:lastModifiedBy>최 영종</cp:lastModifiedBy>
  <cp:revision>17</cp:revision>
  <dcterms:created xsi:type="dcterms:W3CDTF">2025-04-02T00:48:06Z</dcterms:created>
  <dcterms:modified xsi:type="dcterms:W3CDTF">2025-06-09T21:09:31Z</dcterms:modified>
</cp:coreProperties>
</file>